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80B6C28-CE92-48B3-AC6E-AE3973127A4E}">
  <a:tblStyle styleId="{C80B6C28-CE92-48B3-AC6E-AE3973127A4E}"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F5"/>
          </a:solidFill>
        </a:fill>
      </a:tcStyle>
    </a:wholeTbl>
    <a:band1H>
      <a:tcTxStyle/>
      <a:tcStyle>
        <a:fill>
          <a:solidFill>
            <a:srgbClr val="CDD4EA"/>
          </a:solidFill>
        </a:fill>
      </a:tcStyle>
    </a:band1H>
    <a:band2H>
      <a:tcTxStyle/>
    </a:band2H>
    <a:band1V>
      <a:tcTxStyle/>
      <a:tcStyle>
        <a:fill>
          <a:solidFill>
            <a:srgbClr val="CDD4EA"/>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ms-MY"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1:notes"/>
          <p:cNvSpPr/>
          <p:nvPr>
            <p:ph idx="2" type="sldImg"/>
          </p:nvPr>
        </p:nvSpPr>
        <p:spPr>
          <a:xfrm>
            <a:off x="717550" y="1162050"/>
            <a:ext cx="5575300" cy="31369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6" name="Google Shape;9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100"/>
              <a:buFont typeface="Calibri"/>
              <a:buNone/>
            </a:pPr>
            <a:r>
              <a:t/>
            </a:r>
            <a:endParaRPr/>
          </a:p>
        </p:txBody>
      </p:sp>
      <p:sp>
        <p:nvSpPr>
          <p:cNvPr id="97" name="Google Shape;97;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ms-MY"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0" name="Google Shape;160;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5" name="Google Shape;165;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0" name="Google Shape;170;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7" name="Google Shape;177;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14:notes"/>
          <p:cNvSpPr txBox="1"/>
          <p:nvPr>
            <p:ph idx="1" type="body"/>
          </p:nvPr>
        </p:nvSpPr>
        <p:spPr>
          <a:xfrm>
            <a:off x="1219200" y="3300413"/>
            <a:ext cx="9753600" cy="2700337"/>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400"/>
              <a:buFont typeface="Calibri"/>
              <a:buNone/>
            </a:pPr>
            <a:r>
              <a:t/>
            </a:r>
            <a:endParaRPr/>
          </a:p>
        </p:txBody>
      </p:sp>
      <p:sp>
        <p:nvSpPr>
          <p:cNvPr id="182" name="Google Shape;182;p14:notes"/>
          <p:cNvSpPr/>
          <p:nvPr>
            <p:ph idx="2" type="sldImg"/>
          </p:nvPr>
        </p:nvSpPr>
        <p:spPr>
          <a:xfrm>
            <a:off x="4038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8" name="Google Shape;108;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3:notes"/>
          <p:cNvSpPr txBox="1"/>
          <p:nvPr>
            <p:ph idx="1" type="body"/>
          </p:nvPr>
        </p:nvSpPr>
        <p:spPr>
          <a:xfrm>
            <a:off x="1219200" y="3300413"/>
            <a:ext cx="9753600" cy="2700337"/>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400"/>
              <a:buFont typeface="Calibri"/>
              <a:buNone/>
            </a:pPr>
            <a:r>
              <a:t/>
            </a:r>
            <a:endParaRPr/>
          </a:p>
        </p:txBody>
      </p:sp>
      <p:sp>
        <p:nvSpPr>
          <p:cNvPr id="115" name="Google Shape;115;p3:notes"/>
          <p:cNvSpPr/>
          <p:nvPr>
            <p:ph idx="2" type="sldImg"/>
          </p:nvPr>
        </p:nvSpPr>
        <p:spPr>
          <a:xfrm>
            <a:off x="4038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4:notes"/>
          <p:cNvSpPr txBox="1"/>
          <p:nvPr>
            <p:ph idx="1" type="body"/>
          </p:nvPr>
        </p:nvSpPr>
        <p:spPr>
          <a:xfrm>
            <a:off x="1219200" y="3300413"/>
            <a:ext cx="9753600" cy="2700337"/>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400"/>
              <a:buFont typeface="Calibri"/>
              <a:buNone/>
            </a:pPr>
            <a:r>
              <a:t/>
            </a:r>
            <a:endParaRPr/>
          </a:p>
        </p:txBody>
      </p:sp>
      <p:sp>
        <p:nvSpPr>
          <p:cNvPr id="122" name="Google Shape;122;p4:notes"/>
          <p:cNvSpPr/>
          <p:nvPr>
            <p:ph idx="2" type="sldImg"/>
          </p:nvPr>
        </p:nvSpPr>
        <p:spPr>
          <a:xfrm>
            <a:off x="4038600" y="857250"/>
            <a:ext cx="4114800" cy="2314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0" name="Google Shape;130;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6" name="Google Shape;136;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2" name="Google Shape;142;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7" name="Google Shape;147;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4" name="Google Shape;154;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5" name="Shape 15"/>
        <p:cNvGrpSpPr/>
        <p:nvPr/>
      </p:nvGrpSpPr>
      <p:grpSpPr>
        <a:xfrm>
          <a:off x="0" y="0"/>
          <a:ext cx="0" cy="0"/>
          <a:chOff x="0" y="0"/>
          <a:chExt cx="0" cy="0"/>
        </a:xfrm>
      </p:grpSpPr>
      <p:sp>
        <p:nvSpPr>
          <p:cNvPr id="16" name="Google Shape;1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8" name="Google Shape;18;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ms-MY"/>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8" name="Shape 68"/>
        <p:cNvGrpSpPr/>
        <p:nvPr/>
      </p:nvGrpSpPr>
      <p:grpSpPr>
        <a:xfrm>
          <a:off x="0" y="0"/>
          <a:ext cx="0" cy="0"/>
          <a:chOff x="0" y="0"/>
          <a:chExt cx="0" cy="0"/>
        </a:xfrm>
      </p:grpSpPr>
      <p:sp>
        <p:nvSpPr>
          <p:cNvPr id="69" name="Google Shape;69;p11"/>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71" name="Google Shape;71;p11"/>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2" name="Google Shape;72;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ms-MY"/>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5" name="Shape 75"/>
        <p:cNvGrpSpPr/>
        <p:nvPr/>
      </p:nvGrpSpPr>
      <p:grpSpPr>
        <a:xfrm>
          <a:off x="0" y="0"/>
          <a:ext cx="0" cy="0"/>
          <a:chOff x="0" y="0"/>
          <a:chExt cx="0" cy="0"/>
        </a:xfrm>
      </p:grpSpPr>
      <p:sp>
        <p:nvSpPr>
          <p:cNvPr id="76" name="Google Shape;76;p1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7" name="Google Shape;77;p12"/>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78" name="Google Shape;78;p12"/>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9" name="Google Shape;79;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ms-MY"/>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82" name="Shape 82"/>
        <p:cNvGrpSpPr/>
        <p:nvPr/>
      </p:nvGrpSpPr>
      <p:grpSpPr>
        <a:xfrm>
          <a:off x="0" y="0"/>
          <a:ext cx="0" cy="0"/>
          <a:chOff x="0" y="0"/>
          <a:chExt cx="0" cy="0"/>
        </a:xfrm>
      </p:grpSpPr>
      <p:sp>
        <p:nvSpPr>
          <p:cNvPr id="83" name="Google Shape;83;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4" name="Google Shape;84;p13"/>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5" name="Google Shape;85;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ms-MY"/>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8" name="Shape 88"/>
        <p:cNvGrpSpPr/>
        <p:nvPr/>
      </p:nvGrpSpPr>
      <p:grpSpPr>
        <a:xfrm>
          <a:off x="0" y="0"/>
          <a:ext cx="0" cy="0"/>
          <a:chOff x="0" y="0"/>
          <a:chExt cx="0" cy="0"/>
        </a:xfrm>
      </p:grpSpPr>
      <p:sp>
        <p:nvSpPr>
          <p:cNvPr id="89" name="Google Shape;89;p14"/>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0" name="Google Shape;90;p14"/>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91" name="Google Shape;91;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ms-MY"/>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p:cSld name="1_Title and Content">
    <p:spTree>
      <p:nvGrpSpPr>
        <p:cNvPr id="21" name="Shape 21"/>
        <p:cNvGrpSpPr/>
        <p:nvPr/>
      </p:nvGrpSpPr>
      <p:grpSpPr>
        <a:xfrm>
          <a:off x="0" y="0"/>
          <a:ext cx="0" cy="0"/>
          <a:chOff x="0" y="0"/>
          <a:chExt cx="0" cy="0"/>
        </a:xfrm>
      </p:grpSpPr>
      <p:sp>
        <p:nvSpPr>
          <p:cNvPr id="22" name="Google Shape;22;p3"/>
          <p:cNvSpPr txBox="1"/>
          <p:nvPr>
            <p:ph type="title"/>
          </p:nvPr>
        </p:nvSpPr>
        <p:spPr>
          <a:xfrm>
            <a:off x="243840" y="366185"/>
            <a:ext cx="11648357" cy="369332"/>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Clr>
                <a:srgbClr val="013066"/>
              </a:buClr>
              <a:buSzPts val="1400"/>
              <a:buFont typeface="Calibri"/>
              <a:buNone/>
              <a:defRPr b="1" sz="2400">
                <a:solidFill>
                  <a:srgbClr val="013066"/>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3"/>
          <p:cNvSpPr txBox="1"/>
          <p:nvPr>
            <p:ph idx="12" type="sldNum"/>
          </p:nvPr>
        </p:nvSpPr>
        <p:spPr>
          <a:xfrm>
            <a:off x="11333155" y="6468312"/>
            <a:ext cx="792517" cy="246221"/>
          </a:xfrm>
          <a:prstGeom prst="rect">
            <a:avLst/>
          </a:prstGeom>
          <a:noFill/>
          <a:ln>
            <a:noFill/>
          </a:ln>
        </p:spPr>
        <p:txBody>
          <a:bodyPr anchorCtr="0" anchor="ctr" bIns="34275" lIns="68575" spcFirstLastPara="1" rIns="68575" wrap="square" tIns="34275">
            <a:noAutofit/>
          </a:bodyPr>
          <a:lstStyle>
            <a:lvl1pPr indent="0" lvl="0" marL="0" marR="0" algn="r">
              <a:lnSpc>
                <a:spcPct val="100000"/>
              </a:lnSpc>
              <a:spcBef>
                <a:spcPts val="0"/>
              </a:spcBef>
              <a:spcAft>
                <a:spcPts val="0"/>
              </a:spcAft>
              <a:buClr>
                <a:schemeClr val="lt1"/>
              </a:buClr>
              <a:buSzPts val="1067"/>
              <a:buFont typeface="Calibri"/>
              <a:buNone/>
              <a:defRPr b="0" i="0" sz="1067" u="none" cap="none" strike="noStrike">
                <a:solidFill>
                  <a:schemeClr val="lt1"/>
                </a:solidFill>
                <a:latin typeface="Calibri"/>
                <a:ea typeface="Calibri"/>
                <a:cs typeface="Calibri"/>
                <a:sym typeface="Calibri"/>
              </a:defRPr>
            </a:lvl1pPr>
            <a:lvl2pPr indent="0" lvl="1" marL="0" marR="0" algn="r">
              <a:lnSpc>
                <a:spcPct val="100000"/>
              </a:lnSpc>
              <a:spcBef>
                <a:spcPts val="0"/>
              </a:spcBef>
              <a:spcAft>
                <a:spcPts val="0"/>
              </a:spcAft>
              <a:buClr>
                <a:schemeClr val="lt1"/>
              </a:buClr>
              <a:buSzPts val="1067"/>
              <a:buFont typeface="Calibri"/>
              <a:buNone/>
              <a:defRPr b="0" i="0" sz="1067" u="none" cap="none" strike="noStrike">
                <a:solidFill>
                  <a:schemeClr val="lt1"/>
                </a:solidFill>
                <a:latin typeface="Calibri"/>
                <a:ea typeface="Calibri"/>
                <a:cs typeface="Calibri"/>
                <a:sym typeface="Calibri"/>
              </a:defRPr>
            </a:lvl2pPr>
            <a:lvl3pPr indent="0" lvl="2" marL="0" marR="0" algn="r">
              <a:lnSpc>
                <a:spcPct val="100000"/>
              </a:lnSpc>
              <a:spcBef>
                <a:spcPts val="0"/>
              </a:spcBef>
              <a:spcAft>
                <a:spcPts val="0"/>
              </a:spcAft>
              <a:buClr>
                <a:schemeClr val="lt1"/>
              </a:buClr>
              <a:buSzPts val="1067"/>
              <a:buFont typeface="Calibri"/>
              <a:buNone/>
              <a:defRPr b="0" i="0" sz="1067" u="none" cap="none" strike="noStrike">
                <a:solidFill>
                  <a:schemeClr val="lt1"/>
                </a:solidFill>
                <a:latin typeface="Calibri"/>
                <a:ea typeface="Calibri"/>
                <a:cs typeface="Calibri"/>
                <a:sym typeface="Calibri"/>
              </a:defRPr>
            </a:lvl3pPr>
            <a:lvl4pPr indent="0" lvl="3" marL="0" marR="0" algn="r">
              <a:lnSpc>
                <a:spcPct val="100000"/>
              </a:lnSpc>
              <a:spcBef>
                <a:spcPts val="0"/>
              </a:spcBef>
              <a:spcAft>
                <a:spcPts val="0"/>
              </a:spcAft>
              <a:buClr>
                <a:schemeClr val="lt1"/>
              </a:buClr>
              <a:buSzPts val="1067"/>
              <a:buFont typeface="Calibri"/>
              <a:buNone/>
              <a:defRPr b="0" i="0" sz="1067" u="none" cap="none" strike="noStrike">
                <a:solidFill>
                  <a:schemeClr val="lt1"/>
                </a:solidFill>
                <a:latin typeface="Calibri"/>
                <a:ea typeface="Calibri"/>
                <a:cs typeface="Calibri"/>
                <a:sym typeface="Calibri"/>
              </a:defRPr>
            </a:lvl4pPr>
            <a:lvl5pPr indent="0" lvl="4" marL="0" marR="0" algn="r">
              <a:lnSpc>
                <a:spcPct val="100000"/>
              </a:lnSpc>
              <a:spcBef>
                <a:spcPts val="0"/>
              </a:spcBef>
              <a:spcAft>
                <a:spcPts val="0"/>
              </a:spcAft>
              <a:buClr>
                <a:schemeClr val="lt1"/>
              </a:buClr>
              <a:buSzPts val="1067"/>
              <a:buFont typeface="Calibri"/>
              <a:buNone/>
              <a:defRPr b="0" i="0" sz="1067" u="none" cap="none" strike="noStrike">
                <a:solidFill>
                  <a:schemeClr val="lt1"/>
                </a:solidFill>
                <a:latin typeface="Calibri"/>
                <a:ea typeface="Calibri"/>
                <a:cs typeface="Calibri"/>
                <a:sym typeface="Calibri"/>
              </a:defRPr>
            </a:lvl5pPr>
            <a:lvl6pPr indent="0" lvl="5" marL="0" marR="0" algn="r">
              <a:lnSpc>
                <a:spcPct val="100000"/>
              </a:lnSpc>
              <a:spcBef>
                <a:spcPts val="0"/>
              </a:spcBef>
              <a:spcAft>
                <a:spcPts val="0"/>
              </a:spcAft>
              <a:buClr>
                <a:schemeClr val="lt1"/>
              </a:buClr>
              <a:buSzPts val="1067"/>
              <a:buFont typeface="Calibri"/>
              <a:buNone/>
              <a:defRPr b="0" i="0" sz="1067" u="none" cap="none" strike="noStrike">
                <a:solidFill>
                  <a:schemeClr val="lt1"/>
                </a:solidFill>
                <a:latin typeface="Calibri"/>
                <a:ea typeface="Calibri"/>
                <a:cs typeface="Calibri"/>
                <a:sym typeface="Calibri"/>
              </a:defRPr>
            </a:lvl6pPr>
            <a:lvl7pPr indent="0" lvl="6" marL="0" marR="0" algn="r">
              <a:lnSpc>
                <a:spcPct val="100000"/>
              </a:lnSpc>
              <a:spcBef>
                <a:spcPts val="0"/>
              </a:spcBef>
              <a:spcAft>
                <a:spcPts val="0"/>
              </a:spcAft>
              <a:buClr>
                <a:schemeClr val="lt1"/>
              </a:buClr>
              <a:buSzPts val="1067"/>
              <a:buFont typeface="Calibri"/>
              <a:buNone/>
              <a:defRPr b="0" i="0" sz="1067" u="none" cap="none" strike="noStrike">
                <a:solidFill>
                  <a:schemeClr val="lt1"/>
                </a:solidFill>
                <a:latin typeface="Calibri"/>
                <a:ea typeface="Calibri"/>
                <a:cs typeface="Calibri"/>
                <a:sym typeface="Calibri"/>
              </a:defRPr>
            </a:lvl7pPr>
            <a:lvl8pPr indent="0" lvl="7" marL="0" marR="0" algn="r">
              <a:lnSpc>
                <a:spcPct val="100000"/>
              </a:lnSpc>
              <a:spcBef>
                <a:spcPts val="0"/>
              </a:spcBef>
              <a:spcAft>
                <a:spcPts val="0"/>
              </a:spcAft>
              <a:buClr>
                <a:schemeClr val="lt1"/>
              </a:buClr>
              <a:buSzPts val="1067"/>
              <a:buFont typeface="Calibri"/>
              <a:buNone/>
              <a:defRPr b="0" i="0" sz="1067" u="none" cap="none" strike="noStrike">
                <a:solidFill>
                  <a:schemeClr val="lt1"/>
                </a:solidFill>
                <a:latin typeface="Calibri"/>
                <a:ea typeface="Calibri"/>
                <a:cs typeface="Calibri"/>
                <a:sym typeface="Calibri"/>
              </a:defRPr>
            </a:lvl8pPr>
            <a:lvl9pPr indent="0" lvl="8" marL="0" marR="0" algn="r">
              <a:lnSpc>
                <a:spcPct val="100000"/>
              </a:lnSpc>
              <a:spcBef>
                <a:spcPts val="0"/>
              </a:spcBef>
              <a:spcAft>
                <a:spcPts val="0"/>
              </a:spcAft>
              <a:buClr>
                <a:schemeClr val="lt1"/>
              </a:buClr>
              <a:buSzPts val="1067"/>
              <a:buFont typeface="Calibri"/>
              <a:buNone/>
              <a:defRPr b="0" i="0" sz="1067"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ms-MY"/>
              <a:t>‹#›</a:t>
            </a:fld>
            <a:endParaRPr/>
          </a:p>
        </p:txBody>
      </p:sp>
      <p:sp>
        <p:nvSpPr>
          <p:cNvPr id="24" name="Google Shape;24;p3"/>
          <p:cNvSpPr txBox="1"/>
          <p:nvPr>
            <p:ph idx="1" type="body"/>
          </p:nvPr>
        </p:nvSpPr>
        <p:spPr>
          <a:xfrm>
            <a:off x="243839" y="6468534"/>
            <a:ext cx="3604260" cy="143565"/>
          </a:xfrm>
          <a:prstGeom prst="rect">
            <a:avLst/>
          </a:prstGeom>
          <a:noFill/>
          <a:ln>
            <a:noFill/>
          </a:ln>
        </p:spPr>
        <p:txBody>
          <a:bodyPr anchorCtr="0" anchor="t" bIns="0" lIns="0" spcFirstLastPara="1" rIns="0" wrap="square" tIns="0">
            <a:spAutoFit/>
          </a:bodyPr>
          <a:lstStyle>
            <a:lvl1pPr indent="-228600" lvl="0" marL="457200" algn="l">
              <a:lnSpc>
                <a:spcPct val="100000"/>
              </a:lnSpc>
              <a:spcBef>
                <a:spcPts val="0"/>
              </a:spcBef>
              <a:spcAft>
                <a:spcPts val="0"/>
              </a:spcAft>
              <a:buClr>
                <a:schemeClr val="lt1"/>
              </a:buClr>
              <a:buSzPts val="933"/>
              <a:buFont typeface="Arial"/>
              <a:buNone/>
              <a:defRPr sz="933">
                <a:solidFill>
                  <a:schemeClr val="lt1"/>
                </a:solidFill>
              </a:defRPr>
            </a:lvl1pPr>
            <a:lvl2pPr indent="-228600" lvl="1" marL="914400" algn="l">
              <a:lnSpc>
                <a:spcPct val="100000"/>
              </a:lnSpc>
              <a:spcBef>
                <a:spcPts val="0"/>
              </a:spcBef>
              <a:spcAft>
                <a:spcPts val="0"/>
              </a:spcAft>
              <a:buClr>
                <a:schemeClr val="dk1"/>
              </a:buClr>
              <a:buSzPts val="1400"/>
              <a:buNone/>
              <a:defRPr/>
            </a:lvl2pPr>
            <a:lvl3pPr indent="-228600" lvl="2" marL="1371600" algn="l">
              <a:lnSpc>
                <a:spcPct val="100000"/>
              </a:lnSpc>
              <a:spcBef>
                <a:spcPts val="0"/>
              </a:spcBef>
              <a:spcAft>
                <a:spcPts val="0"/>
              </a:spcAft>
              <a:buClr>
                <a:schemeClr val="dk1"/>
              </a:buClr>
              <a:buSzPts val="1400"/>
              <a:buNone/>
              <a:defRPr/>
            </a:lvl3pPr>
            <a:lvl4pPr indent="-228600" lvl="3" marL="1828800" algn="l">
              <a:lnSpc>
                <a:spcPct val="100000"/>
              </a:lnSpc>
              <a:spcBef>
                <a:spcPts val="0"/>
              </a:spcBef>
              <a:spcAft>
                <a:spcPts val="0"/>
              </a:spcAft>
              <a:buClr>
                <a:schemeClr val="dk1"/>
              </a:buClr>
              <a:buSzPts val="1400"/>
              <a:buNone/>
              <a:defRPr/>
            </a:lvl4pPr>
            <a:lvl5pPr indent="-228600" lvl="4" marL="2286000" algn="l">
              <a:lnSpc>
                <a:spcPct val="100000"/>
              </a:lnSpc>
              <a:spcBef>
                <a:spcPts val="0"/>
              </a:spcBef>
              <a:spcAft>
                <a:spcPts val="0"/>
              </a:spcAft>
              <a:buClr>
                <a:schemeClr val="dk1"/>
              </a:buClr>
              <a:buSzPts val="1400"/>
              <a:buNone/>
              <a:defRPr/>
            </a:lvl5pPr>
            <a:lvl6pPr indent="-228600" lvl="5" marL="2743200" algn="l">
              <a:lnSpc>
                <a:spcPct val="100000"/>
              </a:lnSpc>
              <a:spcBef>
                <a:spcPts val="0"/>
              </a:spcBef>
              <a:spcAft>
                <a:spcPts val="0"/>
              </a:spcAft>
              <a:buClr>
                <a:schemeClr val="dk1"/>
              </a:buClr>
              <a:buSzPts val="1400"/>
              <a:buNone/>
              <a:defRPr/>
            </a:lvl6pPr>
            <a:lvl7pPr indent="-228600" lvl="6" marL="3200400" algn="l">
              <a:lnSpc>
                <a:spcPct val="100000"/>
              </a:lnSpc>
              <a:spcBef>
                <a:spcPts val="0"/>
              </a:spcBef>
              <a:spcAft>
                <a:spcPts val="0"/>
              </a:spcAft>
              <a:buClr>
                <a:schemeClr val="dk1"/>
              </a:buClr>
              <a:buSzPts val="1400"/>
              <a:buNone/>
              <a:defRPr/>
            </a:lvl7pPr>
            <a:lvl8pPr indent="-228600" lvl="7" marL="3657600" algn="l">
              <a:lnSpc>
                <a:spcPct val="100000"/>
              </a:lnSpc>
              <a:spcBef>
                <a:spcPts val="0"/>
              </a:spcBef>
              <a:spcAft>
                <a:spcPts val="0"/>
              </a:spcAft>
              <a:buClr>
                <a:schemeClr val="dk1"/>
              </a:buClr>
              <a:buSzPts val="1400"/>
              <a:buNone/>
              <a:defRPr/>
            </a:lvl8pPr>
            <a:lvl9pPr indent="-228600" lvl="8" marL="4114800" algn="l">
              <a:lnSpc>
                <a:spcPct val="100000"/>
              </a:lnSpc>
              <a:spcBef>
                <a:spcPts val="0"/>
              </a:spcBef>
              <a:spcAft>
                <a:spcPts val="0"/>
              </a:spcAft>
              <a:buClr>
                <a:schemeClr val="dk1"/>
              </a:buClr>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7" name="Google Shape;27;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ms-MY"/>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showMasterSp="0">
  <p:cSld name="1_Title Only">
    <p:bg>
      <p:bgPr>
        <a:solidFill>
          <a:schemeClr val="lt1"/>
        </a:solidFill>
      </p:bgPr>
    </p:bg>
    <p:spTree>
      <p:nvGrpSpPr>
        <p:cNvPr id="30" name="Shape 30"/>
        <p:cNvGrpSpPr/>
        <p:nvPr/>
      </p:nvGrpSpPr>
      <p:grpSpPr>
        <a:xfrm>
          <a:off x="0" y="0"/>
          <a:ext cx="0" cy="0"/>
          <a:chOff x="0" y="0"/>
          <a:chExt cx="0" cy="0"/>
        </a:xfrm>
      </p:grpSpPr>
      <p:sp>
        <p:nvSpPr>
          <p:cNvPr id="31" name="Google Shape;31;p5"/>
          <p:cNvSpPr/>
          <p:nvPr/>
        </p:nvSpPr>
        <p:spPr>
          <a:xfrm>
            <a:off x="0" y="0"/>
            <a:ext cx="12192000" cy="6857999"/>
          </a:xfrm>
          <a:prstGeom prst="rect">
            <a:avLst/>
          </a:prstGeom>
          <a:blipFill rotWithShape="1">
            <a:blip r:embed="rId2">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2" name="Google Shape;32;p5"/>
          <p:cNvSpPr txBox="1"/>
          <p:nvPr>
            <p:ph type="title"/>
          </p:nvPr>
        </p:nvSpPr>
        <p:spPr>
          <a:xfrm>
            <a:off x="1450086" y="2985592"/>
            <a:ext cx="9291827" cy="1031875"/>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Clr>
                <a:schemeClr val="lt1"/>
              </a:buClr>
              <a:buSzPts val="1400"/>
              <a:buFont typeface="Arial"/>
              <a:buNone/>
              <a:defRPr b="1" i="0" sz="6600">
                <a:solidFill>
                  <a:schemeClr val="l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5"/>
          <p:cNvSpPr txBox="1"/>
          <p:nvPr>
            <p:ph idx="11" type="ftr"/>
          </p:nvPr>
        </p:nvSpPr>
        <p:spPr>
          <a:xfrm>
            <a:off x="4145280" y="6377940"/>
            <a:ext cx="3901440" cy="342900"/>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Clr>
                <a:srgbClr val="888888"/>
              </a:buClr>
              <a:buSzPts val="1400"/>
              <a:buFont typeface="Calibri"/>
              <a:buNone/>
              <a:defRPr>
                <a:solidFill>
                  <a:srgbClr val="888888"/>
                </a:solidFill>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p:txBody>
      </p:sp>
      <p:sp>
        <p:nvSpPr>
          <p:cNvPr id="34" name="Google Shape;34;p5"/>
          <p:cNvSpPr txBox="1"/>
          <p:nvPr>
            <p:ph idx="10" type="dt"/>
          </p:nvPr>
        </p:nvSpPr>
        <p:spPr>
          <a:xfrm>
            <a:off x="609600" y="6377940"/>
            <a:ext cx="2804160" cy="34290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Clr>
                <a:srgbClr val="888888"/>
              </a:buClr>
              <a:buSzPts val="1400"/>
              <a:buFont typeface="Calibri"/>
              <a:buNone/>
              <a:defRPr>
                <a:solidFill>
                  <a:srgbClr val="888888"/>
                </a:solidFill>
              </a:defRPr>
            </a:lvl1pPr>
            <a:lvl2pPr lvl="1" algn="l">
              <a:lnSpc>
                <a:spcPct val="100000"/>
              </a:lnSpc>
              <a:spcBef>
                <a:spcPts val="0"/>
              </a:spcBef>
              <a:spcAft>
                <a:spcPts val="0"/>
              </a:spcAft>
              <a:buClr>
                <a:schemeClr val="dk1"/>
              </a:buClr>
              <a:buSzPts val="1400"/>
              <a:buFont typeface="Calibri"/>
              <a:buNone/>
              <a:defRPr/>
            </a:lvl2pPr>
            <a:lvl3pPr lvl="2" algn="l">
              <a:lnSpc>
                <a:spcPct val="100000"/>
              </a:lnSpc>
              <a:spcBef>
                <a:spcPts val="0"/>
              </a:spcBef>
              <a:spcAft>
                <a:spcPts val="0"/>
              </a:spcAft>
              <a:buClr>
                <a:schemeClr val="dk1"/>
              </a:buClr>
              <a:buSzPts val="1400"/>
              <a:buFont typeface="Calibri"/>
              <a:buNone/>
              <a:defRPr/>
            </a:lvl3pPr>
            <a:lvl4pPr lvl="3" algn="l">
              <a:lnSpc>
                <a:spcPct val="100000"/>
              </a:lnSpc>
              <a:spcBef>
                <a:spcPts val="0"/>
              </a:spcBef>
              <a:spcAft>
                <a:spcPts val="0"/>
              </a:spcAft>
              <a:buClr>
                <a:schemeClr val="dk1"/>
              </a:buClr>
              <a:buSzPts val="1400"/>
              <a:buFont typeface="Calibri"/>
              <a:buNone/>
              <a:defRPr/>
            </a:lvl4pPr>
            <a:lvl5pPr lvl="4" algn="l">
              <a:lnSpc>
                <a:spcPct val="100000"/>
              </a:lnSpc>
              <a:spcBef>
                <a:spcPts val="0"/>
              </a:spcBef>
              <a:spcAft>
                <a:spcPts val="0"/>
              </a:spcAft>
              <a:buClr>
                <a:schemeClr val="dk1"/>
              </a:buClr>
              <a:buSzPts val="1400"/>
              <a:buFont typeface="Calibri"/>
              <a:buNone/>
              <a:defRPr/>
            </a:lvl5pPr>
            <a:lvl6pPr lvl="5" algn="l">
              <a:lnSpc>
                <a:spcPct val="100000"/>
              </a:lnSpc>
              <a:spcBef>
                <a:spcPts val="0"/>
              </a:spcBef>
              <a:spcAft>
                <a:spcPts val="0"/>
              </a:spcAft>
              <a:buClr>
                <a:schemeClr val="dk1"/>
              </a:buClr>
              <a:buSzPts val="1400"/>
              <a:buFont typeface="Calibri"/>
              <a:buNone/>
              <a:defRPr/>
            </a:lvl6pPr>
            <a:lvl7pPr lvl="6" algn="l">
              <a:lnSpc>
                <a:spcPct val="100000"/>
              </a:lnSpc>
              <a:spcBef>
                <a:spcPts val="0"/>
              </a:spcBef>
              <a:spcAft>
                <a:spcPts val="0"/>
              </a:spcAft>
              <a:buClr>
                <a:schemeClr val="dk1"/>
              </a:buClr>
              <a:buSzPts val="1400"/>
              <a:buFont typeface="Calibri"/>
              <a:buNone/>
              <a:defRPr/>
            </a:lvl7pPr>
            <a:lvl8pPr lvl="7" algn="l">
              <a:lnSpc>
                <a:spcPct val="100000"/>
              </a:lnSpc>
              <a:spcBef>
                <a:spcPts val="0"/>
              </a:spcBef>
              <a:spcAft>
                <a:spcPts val="0"/>
              </a:spcAft>
              <a:buClr>
                <a:schemeClr val="dk1"/>
              </a:buClr>
              <a:buSzPts val="1400"/>
              <a:buFont typeface="Calibri"/>
              <a:buNone/>
              <a:defRPr/>
            </a:lvl8pPr>
            <a:lvl9pPr lvl="8" algn="l">
              <a:lnSpc>
                <a:spcPct val="100000"/>
              </a:lnSpc>
              <a:spcBef>
                <a:spcPts val="0"/>
              </a:spcBef>
              <a:spcAft>
                <a:spcPts val="0"/>
              </a:spcAft>
              <a:buClr>
                <a:schemeClr val="dk1"/>
              </a:buClr>
              <a:buSzPts val="1400"/>
              <a:buFont typeface="Calibri"/>
              <a:buNone/>
              <a:defRPr/>
            </a:lvl9pPr>
          </a:lstStyle>
          <a:p/>
        </p:txBody>
      </p:sp>
      <p:sp>
        <p:nvSpPr>
          <p:cNvPr id="35" name="Google Shape;35;p5"/>
          <p:cNvSpPr txBox="1"/>
          <p:nvPr>
            <p:ph idx="12" type="sldNum"/>
          </p:nvPr>
        </p:nvSpPr>
        <p:spPr>
          <a:xfrm>
            <a:off x="8778240" y="6377940"/>
            <a:ext cx="2804160" cy="34290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ms-MY"/>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36" name="Shape 36"/>
        <p:cNvGrpSpPr/>
        <p:nvPr/>
      </p:nvGrpSpPr>
      <p:grpSpPr>
        <a:xfrm>
          <a:off x="0" y="0"/>
          <a:ext cx="0" cy="0"/>
          <a:chOff x="0" y="0"/>
          <a:chExt cx="0" cy="0"/>
        </a:xfrm>
      </p:grpSpPr>
      <p:sp>
        <p:nvSpPr>
          <p:cNvPr id="37" name="Google Shape;37;p6"/>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39" name="Google Shape;39;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ms-MY"/>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2" name="Shape 42"/>
        <p:cNvGrpSpPr/>
        <p:nvPr/>
      </p:nvGrpSpPr>
      <p:grpSpPr>
        <a:xfrm>
          <a:off x="0" y="0"/>
          <a:ext cx="0" cy="0"/>
          <a:chOff x="0" y="0"/>
          <a:chExt cx="0" cy="0"/>
        </a:xfrm>
      </p:grpSpPr>
      <p:sp>
        <p:nvSpPr>
          <p:cNvPr id="43" name="Google Shape;43;p7"/>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7"/>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45" name="Google Shape;45;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ms-MY"/>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8" name="Shape 48"/>
        <p:cNvGrpSpPr/>
        <p:nvPr/>
      </p:nvGrpSpPr>
      <p:grpSpPr>
        <a:xfrm>
          <a:off x="0" y="0"/>
          <a:ext cx="0" cy="0"/>
          <a:chOff x="0" y="0"/>
          <a:chExt cx="0" cy="0"/>
        </a:xfrm>
      </p:grpSpPr>
      <p:sp>
        <p:nvSpPr>
          <p:cNvPr id="49" name="Google Shape;49;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0" name="Google Shape;50;p8"/>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1" name="Google Shape;51;p8"/>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2" name="Google Shape;52;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ms-MY"/>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5" name="Shape 55"/>
        <p:cNvGrpSpPr/>
        <p:nvPr/>
      </p:nvGrpSpPr>
      <p:grpSpPr>
        <a:xfrm>
          <a:off x="0" y="0"/>
          <a:ext cx="0" cy="0"/>
          <a:chOff x="0" y="0"/>
          <a:chExt cx="0" cy="0"/>
        </a:xfrm>
      </p:grpSpPr>
      <p:sp>
        <p:nvSpPr>
          <p:cNvPr id="56" name="Google Shape;56;p9"/>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7" name="Google Shape;57;p9"/>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8" name="Google Shape;58;p9"/>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9" name="Google Shape;59;p9"/>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60" name="Google Shape;60;p9"/>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61" name="Google Shape;61;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ms-MY"/>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4" name="Shape 64"/>
        <p:cNvGrpSpPr/>
        <p:nvPr/>
      </p:nvGrpSpPr>
      <p:grpSpPr>
        <a:xfrm>
          <a:off x="0" y="0"/>
          <a:ext cx="0" cy="0"/>
          <a:chOff x="0" y="0"/>
          <a:chExt cx="0" cy="0"/>
        </a:xfrm>
      </p:grpSpPr>
      <p:sp>
        <p:nvSpPr>
          <p:cNvPr id="65" name="Google Shape;65;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ms-MY"/>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ms-MY"/>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hyperlink" Target="https://ppg.kemdikbud.go.id/"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pic>
        <p:nvPicPr>
          <p:cNvPr id="99" name="Google Shape;99;p15"/>
          <p:cNvPicPr preferRelativeResize="0"/>
          <p:nvPr/>
        </p:nvPicPr>
        <p:blipFill rotWithShape="1">
          <a:blip r:embed="rId3">
            <a:alphaModFix amt="51000"/>
          </a:blip>
          <a:srcRect b="3423" l="0" r="0" t="3424"/>
          <a:stretch/>
        </p:blipFill>
        <p:spPr>
          <a:xfrm>
            <a:off x="272" y="149087"/>
            <a:ext cx="12191729" cy="6704484"/>
          </a:xfrm>
          <a:prstGeom prst="rect">
            <a:avLst/>
          </a:prstGeom>
          <a:noFill/>
          <a:ln>
            <a:noFill/>
          </a:ln>
        </p:spPr>
      </p:pic>
      <p:grpSp>
        <p:nvGrpSpPr>
          <p:cNvPr id="100" name="Google Shape;100;p15"/>
          <p:cNvGrpSpPr/>
          <p:nvPr/>
        </p:nvGrpSpPr>
        <p:grpSpPr>
          <a:xfrm>
            <a:off x="4228899" y="72329"/>
            <a:ext cx="7963101" cy="6858000"/>
            <a:chOff x="4228898" y="7184"/>
            <a:chExt cx="7963102" cy="6858000"/>
          </a:xfrm>
        </p:grpSpPr>
        <p:sp>
          <p:nvSpPr>
            <p:cNvPr id="101" name="Google Shape;101;p15"/>
            <p:cNvSpPr/>
            <p:nvPr/>
          </p:nvSpPr>
          <p:spPr>
            <a:xfrm>
              <a:off x="5691001" y="586304"/>
              <a:ext cx="6500999" cy="6264512"/>
            </a:xfrm>
            <a:prstGeom prst="rect">
              <a:avLst/>
            </a:prstGeom>
            <a:solidFill>
              <a:schemeClr val="lt1"/>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67" u="none" cap="none" strike="noStrike">
                <a:solidFill>
                  <a:srgbClr val="FFFFFF"/>
                </a:solidFill>
                <a:latin typeface="Calibri"/>
                <a:ea typeface="Calibri"/>
                <a:cs typeface="Calibri"/>
                <a:sym typeface="Calibri"/>
              </a:endParaRPr>
            </a:p>
          </p:txBody>
        </p:sp>
        <p:sp>
          <p:nvSpPr>
            <p:cNvPr id="102" name="Google Shape;102;p15"/>
            <p:cNvSpPr/>
            <p:nvPr/>
          </p:nvSpPr>
          <p:spPr>
            <a:xfrm flipH="1">
              <a:off x="4228898" y="7184"/>
              <a:ext cx="1462103" cy="6858000"/>
            </a:xfrm>
            <a:prstGeom prst="rtTriangl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67" u="none" cap="none" strike="noStrike">
                <a:solidFill>
                  <a:srgbClr val="FFFFFF"/>
                </a:solidFill>
                <a:latin typeface="Calibri"/>
                <a:ea typeface="Calibri"/>
                <a:cs typeface="Calibri"/>
                <a:sym typeface="Calibri"/>
              </a:endParaRPr>
            </a:p>
          </p:txBody>
        </p:sp>
      </p:grpSp>
      <p:sp>
        <p:nvSpPr>
          <p:cNvPr id="103" name="Google Shape;103;p15"/>
          <p:cNvSpPr txBox="1"/>
          <p:nvPr/>
        </p:nvSpPr>
        <p:spPr>
          <a:xfrm>
            <a:off x="4368800" y="2466753"/>
            <a:ext cx="7802976" cy="742346"/>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i="0" lang="ms-MY" sz="2000" u="none" cap="none" strike="noStrike">
                <a:solidFill>
                  <a:srgbClr val="002060"/>
                </a:solidFill>
                <a:latin typeface="Arial"/>
                <a:ea typeface="Arial"/>
                <a:cs typeface="Arial"/>
                <a:sym typeface="Arial"/>
              </a:rPr>
              <a:t>KEMENTERIAN PENDIDIKAN DAN KEBUDAYAAN</a:t>
            </a:r>
            <a:endParaRPr/>
          </a:p>
        </p:txBody>
      </p:sp>
      <p:pic>
        <p:nvPicPr>
          <p:cNvPr descr="D:\Ade\KEMENDIKBUD\Paparan Menteri\ppt\Gand Design PGRI\33ddc3bc2640689.png" id="104" name="Google Shape;104;p15"/>
          <p:cNvPicPr preferRelativeResize="0"/>
          <p:nvPr/>
        </p:nvPicPr>
        <p:blipFill rotWithShape="1">
          <a:blip r:embed="rId4">
            <a:alphaModFix/>
          </a:blip>
          <a:srcRect b="0" l="0" r="0" t="0"/>
          <a:stretch/>
        </p:blipFill>
        <p:spPr>
          <a:xfrm>
            <a:off x="7300067" y="1106532"/>
            <a:ext cx="1568725" cy="1109040"/>
          </a:xfrm>
          <a:prstGeom prst="rect">
            <a:avLst/>
          </a:prstGeom>
          <a:noFill/>
          <a:ln>
            <a:noFill/>
          </a:ln>
        </p:spPr>
      </p:pic>
      <p:sp>
        <p:nvSpPr>
          <p:cNvPr id="105" name="Google Shape;105;p15"/>
          <p:cNvSpPr/>
          <p:nvPr/>
        </p:nvSpPr>
        <p:spPr>
          <a:xfrm>
            <a:off x="4065104" y="3381846"/>
            <a:ext cx="7981480" cy="37208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i="0" lang="ms-MY" sz="3200" u="none" cap="none" strike="noStrike">
                <a:solidFill>
                  <a:srgbClr val="002060"/>
                </a:solidFill>
                <a:latin typeface="Arial"/>
                <a:ea typeface="Arial"/>
                <a:cs typeface="Arial"/>
                <a:sym typeface="Arial"/>
              </a:rPr>
              <a:t>INFORMASI SINGKAT PELAKSANAAN PENDIDIKAN PROFESI GURU DALAM JABATAN TAHUN 2021</a:t>
            </a:r>
            <a:endParaRPr b="1" i="0" sz="900" u="none" cap="none" strike="noStrike">
              <a:solidFill>
                <a:srgbClr val="00206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24"/>
          <p:cNvSpPr txBox="1"/>
          <p:nvPr>
            <p:ph type="title"/>
          </p:nvPr>
        </p:nvSpPr>
        <p:spPr>
          <a:xfrm>
            <a:off x="604630" y="812966"/>
            <a:ext cx="10904883" cy="5448685"/>
          </a:xfrm>
          <a:prstGeom prst="rect">
            <a:avLst/>
          </a:prstGeom>
          <a:noFill/>
          <a:ln>
            <a:noFill/>
          </a:ln>
        </p:spPr>
        <p:txBody>
          <a:bodyPr anchorCtr="0" anchor="ctr" bIns="45700" lIns="91425" spcFirstLastPara="1" rIns="91425" wrap="square" tIns="45700">
            <a:noAutofit/>
          </a:bodyPr>
          <a:lstStyle/>
          <a:p>
            <a:pPr indent="0" lvl="2" marL="0" rtl="0" algn="l">
              <a:spcBef>
                <a:spcPts val="0"/>
              </a:spcBef>
              <a:spcAft>
                <a:spcPts val="0"/>
              </a:spcAft>
              <a:buNone/>
            </a:pPr>
            <a:r>
              <a:rPr b="1" lang="ms-MY" sz="1700">
                <a:latin typeface="Arial"/>
                <a:ea typeface="Arial"/>
                <a:cs typeface="Arial"/>
                <a:sym typeface="Arial"/>
              </a:rPr>
              <a:t>Tujuan :</a:t>
            </a:r>
            <a:br>
              <a:rPr b="1" lang="ms-MY" sz="1700">
                <a:latin typeface="Arial"/>
                <a:ea typeface="Arial"/>
                <a:cs typeface="Arial"/>
                <a:sym typeface="Arial"/>
              </a:rPr>
            </a:br>
            <a:br>
              <a:rPr b="1" lang="ms-MY" sz="1700">
                <a:latin typeface="Arial"/>
                <a:ea typeface="Arial"/>
                <a:cs typeface="Arial"/>
                <a:sym typeface="Arial"/>
              </a:rPr>
            </a:br>
            <a:br>
              <a:rPr lang="ms-MY" sz="1700">
                <a:latin typeface="Arial"/>
                <a:ea typeface="Arial"/>
                <a:cs typeface="Arial"/>
                <a:sym typeface="Arial"/>
              </a:rPr>
            </a:br>
            <a:r>
              <a:rPr lang="ms-MY" sz="1700">
                <a:latin typeface="Arial"/>
                <a:ea typeface="Arial"/>
                <a:cs typeface="Arial"/>
                <a:sym typeface="Arial"/>
              </a:rPr>
              <a:t>a. </a:t>
            </a:r>
            <a:r>
              <a:rPr lang="ms-MY">
                <a:latin typeface="Arial"/>
                <a:ea typeface="Arial"/>
                <a:cs typeface="Arial"/>
                <a:sym typeface="Arial"/>
              </a:rPr>
              <a:t>Mahasiswa mampu melakukan reviu, agar perangkat pembelajaran memiliki:</a:t>
            </a:r>
            <a:br>
              <a:rPr lang="ms-MY">
                <a:latin typeface="Arial"/>
                <a:ea typeface="Arial"/>
                <a:cs typeface="Arial"/>
                <a:sym typeface="Arial"/>
              </a:rPr>
            </a:br>
            <a:r>
              <a:rPr lang="ms-MY">
                <a:latin typeface="Arial"/>
                <a:ea typeface="Arial"/>
                <a:cs typeface="Arial"/>
                <a:sym typeface="Arial"/>
              </a:rPr>
              <a:t> - Kejelasan tujuan pembelajaran dan IPK (indikator pencapaian kompetensi)</a:t>
            </a:r>
            <a:br>
              <a:rPr lang="ms-MY">
                <a:latin typeface="Arial"/>
                <a:ea typeface="Arial"/>
                <a:cs typeface="Arial"/>
                <a:sym typeface="Arial"/>
              </a:rPr>
            </a:br>
            <a:r>
              <a:rPr lang="ms-MY">
                <a:latin typeface="Arial"/>
                <a:ea typeface="Arial"/>
                <a:cs typeface="Arial"/>
                <a:sym typeface="Arial"/>
              </a:rPr>
              <a:t> - Kesesuaian materi ajar (bahan ajar) dengan tujuan pembelajaran</a:t>
            </a:r>
            <a:br>
              <a:rPr lang="ms-MY">
                <a:latin typeface="Arial"/>
                <a:ea typeface="Arial"/>
                <a:cs typeface="Arial"/>
                <a:sym typeface="Arial"/>
              </a:rPr>
            </a:br>
            <a:r>
              <a:rPr lang="ms-MY">
                <a:latin typeface="Arial"/>
                <a:ea typeface="Arial"/>
                <a:cs typeface="Arial"/>
                <a:sym typeface="Arial"/>
              </a:rPr>
              <a:t> - Tidak terdapat materi-materi ajar yang miskonsepsi</a:t>
            </a:r>
            <a:br>
              <a:rPr lang="ms-MY">
                <a:latin typeface="Arial"/>
                <a:ea typeface="Arial"/>
                <a:cs typeface="Arial"/>
                <a:sym typeface="Arial"/>
              </a:rPr>
            </a:br>
            <a:r>
              <a:rPr lang="ms-MY">
                <a:latin typeface="Arial"/>
                <a:ea typeface="Arial"/>
                <a:cs typeface="Arial"/>
                <a:sym typeface="Arial"/>
              </a:rPr>
              <a:t> -  Ketepatan strategi dan metode pembelajaran</a:t>
            </a:r>
            <a:br>
              <a:rPr lang="ms-MY">
                <a:latin typeface="Arial"/>
                <a:ea typeface="Arial"/>
                <a:cs typeface="Arial"/>
                <a:sym typeface="Arial"/>
              </a:rPr>
            </a:br>
            <a:r>
              <a:rPr lang="ms-MY">
                <a:latin typeface="Arial"/>
                <a:ea typeface="Arial"/>
                <a:cs typeface="Arial"/>
                <a:sym typeface="Arial"/>
              </a:rPr>
              <a:t> -  Kesesuaian media yang digunakan dalam pembelajaran</a:t>
            </a:r>
            <a:br>
              <a:rPr lang="ms-MY">
                <a:latin typeface="Arial"/>
                <a:ea typeface="Arial"/>
                <a:cs typeface="Arial"/>
                <a:sym typeface="Arial"/>
              </a:rPr>
            </a:br>
            <a:r>
              <a:rPr lang="ms-MY">
                <a:latin typeface="Arial"/>
                <a:ea typeface="Arial"/>
                <a:cs typeface="Arial"/>
                <a:sym typeface="Arial"/>
              </a:rPr>
              <a:t> -  Mengintegrasikan kemampuan </a:t>
            </a:r>
            <a:r>
              <a:rPr i="1" lang="ms-MY">
                <a:latin typeface="Arial"/>
                <a:ea typeface="Arial"/>
                <a:cs typeface="Arial"/>
                <a:sym typeface="Arial"/>
              </a:rPr>
              <a:t>critical thinking</a:t>
            </a:r>
            <a:r>
              <a:rPr lang="ms-MY">
                <a:latin typeface="Arial"/>
                <a:ea typeface="Arial"/>
                <a:cs typeface="Arial"/>
                <a:sym typeface="Arial"/>
              </a:rPr>
              <a:t>, </a:t>
            </a:r>
            <a:r>
              <a:rPr i="1" lang="ms-MY">
                <a:latin typeface="Arial"/>
                <a:ea typeface="Arial"/>
                <a:cs typeface="Arial"/>
                <a:sym typeface="Arial"/>
              </a:rPr>
              <a:t>creative thinking, reflective thinking </a:t>
            </a:r>
            <a:r>
              <a:rPr lang="ms-MY">
                <a:latin typeface="Arial"/>
                <a:ea typeface="Arial"/>
                <a:cs typeface="Arial"/>
                <a:sym typeface="Arial"/>
              </a:rPr>
              <a:t>dan </a:t>
            </a:r>
            <a:r>
              <a:rPr i="1" lang="ms-MY">
                <a:latin typeface="Arial"/>
                <a:ea typeface="Arial"/>
                <a:cs typeface="Arial"/>
                <a:sym typeface="Arial"/>
              </a:rPr>
              <a:t>decision making </a:t>
            </a:r>
            <a:br>
              <a:rPr lang="ms-MY">
                <a:latin typeface="Arial"/>
                <a:ea typeface="Arial"/>
                <a:cs typeface="Arial"/>
                <a:sym typeface="Arial"/>
              </a:rPr>
            </a:br>
            <a:r>
              <a:rPr lang="ms-MY">
                <a:latin typeface="Arial"/>
                <a:ea typeface="Arial"/>
                <a:cs typeface="Arial"/>
                <a:sym typeface="Arial"/>
              </a:rPr>
              <a:t>    ke dalam kegiatan belajar melalui </a:t>
            </a:r>
            <a:r>
              <a:rPr i="1" lang="ms-MY">
                <a:latin typeface="Arial"/>
                <a:ea typeface="Arial"/>
                <a:cs typeface="Arial"/>
                <a:sym typeface="Arial"/>
              </a:rPr>
              <a:t>inquiry based activities</a:t>
            </a:r>
            <a:br>
              <a:rPr lang="ms-MY">
                <a:latin typeface="Arial"/>
                <a:ea typeface="Arial"/>
                <a:cs typeface="Arial"/>
                <a:sym typeface="Arial"/>
              </a:rPr>
            </a:br>
            <a:r>
              <a:rPr lang="ms-MY">
                <a:latin typeface="Arial"/>
                <a:ea typeface="Arial"/>
                <a:cs typeface="Arial"/>
                <a:sym typeface="Arial"/>
              </a:rPr>
              <a:t> -  Rencana pembelajaran berbasis HOTS</a:t>
            </a:r>
            <a:br>
              <a:rPr lang="ms-MY">
                <a:latin typeface="Arial"/>
                <a:ea typeface="Arial"/>
                <a:cs typeface="Arial"/>
                <a:sym typeface="Arial"/>
              </a:rPr>
            </a:br>
            <a:r>
              <a:rPr lang="ms-MY">
                <a:latin typeface="Arial"/>
                <a:ea typeface="Arial"/>
                <a:cs typeface="Arial"/>
                <a:sym typeface="Arial"/>
              </a:rPr>
              <a:t>-   Memuat pembelajaran yang mendidik dengan pendekatan </a:t>
            </a:r>
            <a:r>
              <a:rPr i="1" lang="ms-MY">
                <a:latin typeface="Arial"/>
                <a:ea typeface="Arial"/>
                <a:cs typeface="Arial"/>
                <a:sym typeface="Arial"/>
              </a:rPr>
              <a:t>Technological Pedagogical Content </a:t>
            </a:r>
            <a:br>
              <a:rPr i="1" lang="ms-MY">
                <a:latin typeface="Arial"/>
                <a:ea typeface="Arial"/>
                <a:cs typeface="Arial"/>
                <a:sym typeface="Arial"/>
              </a:rPr>
            </a:br>
            <a:r>
              <a:rPr i="1" lang="ms-MY">
                <a:latin typeface="Arial"/>
                <a:ea typeface="Arial"/>
                <a:cs typeface="Arial"/>
                <a:sym typeface="Arial"/>
              </a:rPr>
              <a:t>    Knowledge </a:t>
            </a:r>
            <a:r>
              <a:rPr lang="ms-MY">
                <a:latin typeface="Arial"/>
                <a:ea typeface="Arial"/>
                <a:cs typeface="Arial"/>
                <a:sym typeface="Arial"/>
              </a:rPr>
              <a:t>(TPACK) berbasis </a:t>
            </a:r>
            <a:r>
              <a:rPr i="1" lang="ms-MY">
                <a:latin typeface="Arial"/>
                <a:ea typeface="Arial"/>
                <a:cs typeface="Arial"/>
                <a:sym typeface="Arial"/>
              </a:rPr>
              <a:t>platform </a:t>
            </a:r>
            <a:r>
              <a:rPr lang="ms-MY">
                <a:latin typeface="Arial"/>
                <a:ea typeface="Arial"/>
                <a:cs typeface="Arial"/>
                <a:sym typeface="Arial"/>
              </a:rPr>
              <a:t>revolusi industri 4.0.</a:t>
            </a:r>
            <a:br>
              <a:rPr lang="ms-MY">
                <a:latin typeface="Arial"/>
                <a:ea typeface="Arial"/>
                <a:cs typeface="Arial"/>
                <a:sym typeface="Arial"/>
              </a:rPr>
            </a:br>
            <a:br>
              <a:rPr lang="ms-MY">
                <a:latin typeface="Arial"/>
                <a:ea typeface="Arial"/>
                <a:cs typeface="Arial"/>
                <a:sym typeface="Arial"/>
              </a:rPr>
            </a:br>
            <a:r>
              <a:rPr lang="ms-MY">
                <a:latin typeface="Arial"/>
                <a:ea typeface="Arial"/>
                <a:cs typeface="Arial"/>
                <a:sym typeface="Arial"/>
              </a:rPr>
              <a:t>b. Mahasiswa mampu menerapkan pembelajaran yang mendidik melalui pelaksanaan </a:t>
            </a:r>
            <a:r>
              <a:rPr i="1" lang="ms-MY">
                <a:latin typeface="Arial"/>
                <a:ea typeface="Arial"/>
                <a:cs typeface="Arial"/>
                <a:sym typeface="Arial"/>
              </a:rPr>
              <a:t>new model </a:t>
            </a:r>
            <a:br>
              <a:rPr i="1" lang="ms-MY">
                <a:latin typeface="Arial"/>
                <a:ea typeface="Arial"/>
                <a:cs typeface="Arial"/>
                <a:sym typeface="Arial"/>
              </a:rPr>
            </a:br>
            <a:r>
              <a:rPr i="1" lang="ms-MY">
                <a:latin typeface="Arial"/>
                <a:ea typeface="Arial"/>
                <a:cs typeface="Arial"/>
                <a:sym typeface="Arial"/>
              </a:rPr>
              <a:t>    peer teaching.</a:t>
            </a:r>
            <a:br>
              <a:rPr lang="ms-MY">
                <a:latin typeface="Arial"/>
                <a:ea typeface="Arial"/>
                <a:cs typeface="Arial"/>
                <a:sym typeface="Arial"/>
              </a:rPr>
            </a:br>
            <a:r>
              <a:rPr lang="ms-MY">
                <a:latin typeface="Arial"/>
                <a:ea typeface="Arial"/>
                <a:cs typeface="Arial"/>
                <a:sym typeface="Arial"/>
              </a:rPr>
              <a:t>c. Mahasiswa memiliki kemampuan melakukan refleksi terhadap kegiatan reviu perangkat pembelajaran </a:t>
            </a:r>
            <a:br>
              <a:rPr lang="ms-MY">
                <a:latin typeface="Arial"/>
                <a:ea typeface="Arial"/>
                <a:cs typeface="Arial"/>
                <a:sym typeface="Arial"/>
              </a:rPr>
            </a:br>
            <a:r>
              <a:rPr lang="ms-MY">
                <a:latin typeface="Arial"/>
                <a:ea typeface="Arial"/>
                <a:cs typeface="Arial"/>
                <a:sym typeface="Arial"/>
              </a:rPr>
              <a:t>   untuk melihat kekurangan dan kelebihan yang dimiliki oleh mahasiswa dalam mereviu perangkat </a:t>
            </a:r>
            <a:br>
              <a:rPr lang="ms-MY">
                <a:latin typeface="Arial"/>
                <a:ea typeface="Arial"/>
                <a:cs typeface="Arial"/>
                <a:sym typeface="Arial"/>
              </a:rPr>
            </a:br>
            <a:r>
              <a:rPr lang="ms-MY">
                <a:latin typeface="Arial"/>
                <a:ea typeface="Arial"/>
                <a:cs typeface="Arial"/>
                <a:sym typeface="Arial"/>
              </a:rPr>
              <a:t>    pembelajaran</a:t>
            </a:r>
            <a:br>
              <a:rPr lang="ms-MY">
                <a:latin typeface="Arial"/>
                <a:ea typeface="Arial"/>
                <a:cs typeface="Arial"/>
                <a:sym typeface="Arial"/>
              </a:rPr>
            </a:br>
            <a:r>
              <a:rPr lang="ms-MY">
                <a:latin typeface="Arial"/>
                <a:ea typeface="Arial"/>
                <a:cs typeface="Arial"/>
                <a:sym typeface="Arial"/>
              </a:rPr>
              <a:t>d. Mahasiswa memiliki kemampuan dalam merencanakan kegiatan penelitian tindakan kelas.</a:t>
            </a:r>
            <a:br>
              <a:rPr lang="ms-MY">
                <a:latin typeface="Arial"/>
                <a:ea typeface="Arial"/>
                <a:cs typeface="Arial"/>
                <a:sym typeface="Arial"/>
              </a:rPr>
            </a:br>
            <a:r>
              <a:rPr lang="ms-MY">
                <a:latin typeface="Arial"/>
                <a:ea typeface="Arial"/>
                <a:cs typeface="Arial"/>
                <a:sym typeface="Arial"/>
              </a:rPr>
              <a:t>e. Mahasiswa mampu menyusun rencana tindak lanjut dalam pelaksanaan pembelajaran PPL.</a:t>
            </a:r>
            <a:endParaRPr>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5"/>
          <p:cNvSpPr txBox="1"/>
          <p:nvPr>
            <p:ph type="title"/>
          </p:nvPr>
        </p:nvSpPr>
        <p:spPr>
          <a:xfrm>
            <a:off x="238539" y="685800"/>
            <a:ext cx="11115261" cy="3309730"/>
          </a:xfrm>
          <a:prstGeom prst="rect">
            <a:avLst/>
          </a:prstGeom>
          <a:noFill/>
          <a:ln>
            <a:noFill/>
          </a:ln>
        </p:spPr>
        <p:txBody>
          <a:bodyPr anchorCtr="0" anchor="ctr" bIns="45700" lIns="91425" spcFirstLastPara="1" rIns="91425" wrap="square" tIns="45700">
            <a:noAutofit/>
          </a:bodyPr>
          <a:lstStyle/>
          <a:p>
            <a:pPr indent="0" lvl="0" marL="268288" marR="349250" rtl="0" algn="l">
              <a:lnSpc>
                <a:spcPct val="150000"/>
              </a:lnSpc>
              <a:spcBef>
                <a:spcPts val="0"/>
              </a:spcBef>
              <a:spcAft>
                <a:spcPts val="0"/>
              </a:spcAft>
              <a:buClr>
                <a:schemeClr val="dk1"/>
              </a:buClr>
              <a:buSzPts val="1800"/>
              <a:buFont typeface="Arial"/>
              <a:buNone/>
            </a:pPr>
            <a:r>
              <a:rPr lang="ms-MY" sz="1800">
                <a:latin typeface="Arial"/>
                <a:ea typeface="Arial"/>
                <a:cs typeface="Arial"/>
                <a:sym typeface="Arial"/>
              </a:rPr>
              <a:t>Aktifitas kegiatan reviu perangkat pembelajaran dan refleksi meliputi rincian kegiatan yang dilakukan baik oleh Dosen, Guru Pamong, dan Mahasiswa selama 8 hari melalui online (daring) baik secara sinkron maupun asinkron.</a:t>
            </a:r>
            <a:br>
              <a:rPr lang="ms-MY" sz="1800">
                <a:latin typeface="Arial"/>
                <a:ea typeface="Arial"/>
                <a:cs typeface="Arial"/>
                <a:sym typeface="Arial"/>
              </a:rPr>
            </a:br>
            <a:br>
              <a:rPr lang="ms-MY" sz="1800">
                <a:latin typeface="Arial"/>
                <a:ea typeface="Arial"/>
                <a:cs typeface="Arial"/>
                <a:sym typeface="Arial"/>
              </a:rPr>
            </a:br>
            <a:br>
              <a:rPr lang="ms-MY" sz="1800">
                <a:latin typeface="Arial"/>
                <a:ea typeface="Arial"/>
                <a:cs typeface="Arial"/>
                <a:sym typeface="Arial"/>
              </a:rPr>
            </a:br>
            <a:r>
              <a:rPr lang="ms-MY" sz="1800">
                <a:solidFill>
                  <a:srgbClr val="0070C0"/>
                </a:solidFill>
                <a:latin typeface="Arial"/>
                <a:ea typeface="Arial"/>
                <a:cs typeface="Arial"/>
                <a:sym typeface="Arial"/>
              </a:rPr>
              <a:t>Produk Akhir Kegiatan Reviu Perangkat Pembelajaran dan Refleksi</a:t>
            </a:r>
            <a:br>
              <a:rPr lang="ms-MY" sz="1800">
                <a:latin typeface="Arial"/>
                <a:ea typeface="Arial"/>
                <a:cs typeface="Arial"/>
                <a:sym typeface="Arial"/>
              </a:rPr>
            </a:br>
            <a:r>
              <a:rPr lang="ms-MY" sz="1800">
                <a:latin typeface="Arial"/>
                <a:ea typeface="Arial"/>
                <a:cs typeface="Arial"/>
                <a:sym typeface="Arial"/>
              </a:rPr>
              <a:t>Perangkat pembelajaran (RPP, bahan ajar, LKPD, media pembelajaran, dan evaluasi pembelajaran)</a:t>
            </a:r>
            <a:br>
              <a:rPr lang="ms-MY" sz="1800">
                <a:latin typeface="Arial"/>
                <a:ea typeface="Arial"/>
                <a:cs typeface="Arial"/>
                <a:sym typeface="Arial"/>
              </a:rPr>
            </a:br>
            <a:r>
              <a:rPr lang="ms-MY" sz="1800">
                <a:latin typeface="Arial"/>
                <a:ea typeface="Arial"/>
                <a:cs typeface="Arial"/>
                <a:sym typeface="Arial"/>
              </a:rPr>
              <a:t>Video </a:t>
            </a:r>
            <a:r>
              <a:rPr i="1" lang="ms-MY" sz="1800">
                <a:latin typeface="Arial"/>
                <a:ea typeface="Arial"/>
                <a:cs typeface="Arial"/>
                <a:sym typeface="Arial"/>
              </a:rPr>
              <a:t>new model peerteaching </a:t>
            </a:r>
            <a:r>
              <a:rPr lang="ms-MY" sz="1800">
                <a:latin typeface="Arial"/>
                <a:ea typeface="Arial"/>
                <a:cs typeface="Arial"/>
                <a:sym typeface="Arial"/>
              </a:rPr>
              <a:t>yang di padatkan dari durasi 30 menit menjadi kurang lebih 7-10 menit</a:t>
            </a:r>
            <a:br>
              <a:rPr lang="ms-MY" sz="1800">
                <a:latin typeface="Arial"/>
                <a:ea typeface="Arial"/>
                <a:cs typeface="Arial"/>
                <a:sym typeface="Arial"/>
              </a:rPr>
            </a:br>
            <a:endParaRPr sz="1800">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26"/>
          <p:cNvSpPr txBox="1"/>
          <p:nvPr>
            <p:ph type="title"/>
          </p:nvPr>
        </p:nvSpPr>
        <p:spPr>
          <a:xfrm>
            <a:off x="427383" y="275674"/>
            <a:ext cx="10515600" cy="658605"/>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0070C0"/>
              </a:buClr>
              <a:buSzPct val="100000"/>
              <a:buFont typeface="Arial"/>
              <a:buNone/>
            </a:pPr>
            <a:r>
              <a:rPr b="1" lang="ms-MY" sz="2800">
                <a:solidFill>
                  <a:srgbClr val="0070C0"/>
                </a:solidFill>
                <a:latin typeface="Arial"/>
                <a:ea typeface="Arial"/>
                <a:cs typeface="Arial"/>
                <a:sym typeface="Arial"/>
              </a:rPr>
              <a:t>d. Praktek Pengalaman Lapangan (PPL) </a:t>
            </a:r>
            <a:br>
              <a:rPr b="1" lang="ms-MY" sz="1800">
                <a:latin typeface="Times New Roman"/>
                <a:ea typeface="Times New Roman"/>
                <a:cs typeface="Times New Roman"/>
                <a:sym typeface="Times New Roman"/>
              </a:rPr>
            </a:br>
            <a:endParaRPr b="1" sz="2800">
              <a:solidFill>
                <a:srgbClr val="0070C0"/>
              </a:solidFill>
              <a:latin typeface="Arial"/>
              <a:ea typeface="Arial"/>
              <a:cs typeface="Arial"/>
              <a:sym typeface="Arial"/>
            </a:endParaRPr>
          </a:p>
        </p:txBody>
      </p:sp>
      <p:sp>
        <p:nvSpPr>
          <p:cNvPr id="173" name="Google Shape;173;p26"/>
          <p:cNvSpPr txBox="1"/>
          <p:nvPr/>
        </p:nvSpPr>
        <p:spPr>
          <a:xfrm>
            <a:off x="427383" y="854766"/>
            <a:ext cx="11102008" cy="1210268"/>
          </a:xfrm>
          <a:prstGeom prst="rect">
            <a:avLst/>
          </a:prstGeom>
          <a:noFill/>
          <a:ln>
            <a:noFill/>
          </a:ln>
        </p:spPr>
        <p:txBody>
          <a:bodyPr anchorCtr="0" anchor="t" bIns="45700" lIns="91425" spcFirstLastPara="1" rIns="91425" wrap="square" tIns="45700">
            <a:spAutoFit/>
          </a:bodyPr>
          <a:lstStyle/>
          <a:p>
            <a:pPr indent="0" lvl="0" marL="88900" marR="353060" rtl="0" algn="just">
              <a:spcBef>
                <a:spcPts val="0"/>
              </a:spcBef>
              <a:spcAft>
                <a:spcPts val="0"/>
              </a:spcAft>
              <a:buNone/>
            </a:pPr>
            <a:r>
              <a:rPr b="0" i="0" lang="ms-MY" sz="1800" u="none" cap="none" strike="noStrike">
                <a:solidFill>
                  <a:schemeClr val="dk1"/>
                </a:solidFill>
                <a:latin typeface="Arial"/>
                <a:ea typeface="Arial"/>
                <a:cs typeface="Arial"/>
                <a:sym typeface="Arial"/>
              </a:rPr>
              <a:t>Praktik Pengalaman Lapangan (PPL) merupakan salah satu mata kuliah dalam Program PPG yang berisi kegiatan latihan mengajar maupun non mengajar, termasuk melakukan latihan Penelitian Tindakan Kelas/PTK, yang dilaksanakan secara terbimbing dan terpadu untuk memenuhi persayaratan pembentukan guru profesional.</a:t>
            </a:r>
            <a:endParaRPr b="0" i="0" sz="1800" u="none" cap="none" strike="noStrike">
              <a:solidFill>
                <a:schemeClr val="dk1"/>
              </a:solidFill>
              <a:latin typeface="Arial"/>
              <a:ea typeface="Arial"/>
              <a:cs typeface="Arial"/>
              <a:sym typeface="Arial"/>
            </a:endParaRPr>
          </a:p>
        </p:txBody>
      </p:sp>
      <p:sp>
        <p:nvSpPr>
          <p:cNvPr id="174" name="Google Shape;174;p26"/>
          <p:cNvSpPr txBox="1"/>
          <p:nvPr/>
        </p:nvSpPr>
        <p:spPr>
          <a:xfrm>
            <a:off x="298175" y="2065034"/>
            <a:ext cx="11012556" cy="4601260"/>
          </a:xfrm>
          <a:prstGeom prst="rect">
            <a:avLst/>
          </a:prstGeom>
          <a:noFill/>
          <a:ln>
            <a:noFill/>
          </a:ln>
        </p:spPr>
        <p:txBody>
          <a:bodyPr anchorCtr="0" anchor="t" bIns="45700" lIns="91425" spcFirstLastPara="1" rIns="91425" wrap="square" tIns="45700">
            <a:spAutoFit/>
          </a:bodyPr>
          <a:lstStyle/>
          <a:p>
            <a:pPr indent="0" lvl="1" marL="0" marR="0" rtl="0" algn="just">
              <a:spcBef>
                <a:spcPts val="0"/>
              </a:spcBef>
              <a:spcAft>
                <a:spcPts val="0"/>
              </a:spcAft>
              <a:buNone/>
            </a:pPr>
            <a:r>
              <a:rPr b="0" i="0" lang="ms-MY" sz="1600" u="none" cap="none" strike="noStrike">
                <a:solidFill>
                  <a:schemeClr val="dk1"/>
                </a:solidFill>
                <a:latin typeface="Arial"/>
                <a:ea typeface="Arial"/>
                <a:cs typeface="Arial"/>
                <a:sym typeface="Arial"/>
              </a:rPr>
              <a:t>Reviu PPL I &amp; Refleksi (1/2 sks, 4 Hari)</a:t>
            </a:r>
            <a:endParaRPr b="0" i="0" sz="1600" u="none" cap="none" strike="noStrike">
              <a:solidFill>
                <a:schemeClr val="dk1"/>
              </a:solidFill>
              <a:latin typeface="Arial"/>
              <a:ea typeface="Arial"/>
              <a:cs typeface="Arial"/>
              <a:sym typeface="Arial"/>
            </a:endParaRPr>
          </a:p>
          <a:p>
            <a:pPr indent="0" lvl="1" marL="0" marR="0" rtl="0" algn="just">
              <a:spcBef>
                <a:spcPts val="590"/>
              </a:spcBef>
              <a:spcAft>
                <a:spcPts val="0"/>
              </a:spcAft>
              <a:buNone/>
            </a:pPr>
            <a:r>
              <a:rPr b="0" i="0" lang="ms-MY" sz="1600" u="none" cap="none" strike="noStrike">
                <a:solidFill>
                  <a:schemeClr val="dk1"/>
                </a:solidFill>
                <a:latin typeface="Arial"/>
                <a:ea typeface="Arial"/>
                <a:cs typeface="Arial"/>
                <a:sym typeface="Arial"/>
              </a:rPr>
              <a:t>Aktivitas</a:t>
            </a:r>
            <a:endParaRPr b="0" i="0" sz="1600" u="none" cap="none" strike="noStrike">
              <a:solidFill>
                <a:schemeClr val="dk1"/>
              </a:solidFill>
              <a:latin typeface="Arial"/>
              <a:ea typeface="Arial"/>
              <a:cs typeface="Arial"/>
              <a:sym typeface="Arial"/>
            </a:endParaRPr>
          </a:p>
          <a:p>
            <a:pPr indent="-358775" lvl="3" marL="447675" marR="448944" rtl="0" algn="l">
              <a:spcBef>
                <a:spcPts val="600"/>
              </a:spcBef>
              <a:spcAft>
                <a:spcPts val="0"/>
              </a:spcAft>
              <a:buClr>
                <a:schemeClr val="dk1"/>
              </a:buClr>
              <a:buSzPts val="1200"/>
              <a:buFont typeface="Times New Roman"/>
              <a:buAutoNum type="arabicParenR"/>
            </a:pPr>
            <a:r>
              <a:rPr b="0" i="0" lang="ms-MY" sz="1600" u="none" cap="none" strike="noStrike">
                <a:solidFill>
                  <a:schemeClr val="dk1"/>
                </a:solidFill>
                <a:latin typeface="Arial"/>
                <a:ea typeface="Arial"/>
                <a:cs typeface="Arial"/>
                <a:sym typeface="Arial"/>
              </a:rPr>
              <a:t>Tahap ini merupakan Lokakarya ke-2 (tahap 1) yang di laksanakan secara Daring/</a:t>
            </a:r>
            <a:r>
              <a:rPr b="0" i="1" lang="ms-MY" sz="1600" u="none" cap="none" strike="noStrike">
                <a:solidFill>
                  <a:schemeClr val="dk1"/>
                </a:solidFill>
                <a:latin typeface="Arial"/>
                <a:ea typeface="Arial"/>
                <a:cs typeface="Arial"/>
                <a:sym typeface="Arial"/>
              </a:rPr>
              <a:t>Online</a:t>
            </a:r>
            <a:r>
              <a:rPr b="0" i="0" lang="ms-MY" sz="1600" u="none" cap="none" strike="noStrike">
                <a:solidFill>
                  <a:schemeClr val="dk1"/>
                </a:solidFill>
                <a:latin typeface="Arial"/>
                <a:ea typeface="Arial"/>
                <a:cs typeface="Arial"/>
                <a:sym typeface="Arial"/>
              </a:rPr>
              <a:t>,</a:t>
            </a:r>
            <a:endParaRPr b="0" i="0" sz="1600" u="none" cap="none" strike="noStrike">
              <a:solidFill>
                <a:schemeClr val="dk1"/>
              </a:solidFill>
              <a:latin typeface="Arial"/>
              <a:ea typeface="Arial"/>
              <a:cs typeface="Arial"/>
              <a:sym typeface="Arial"/>
            </a:endParaRPr>
          </a:p>
          <a:p>
            <a:pPr indent="-358775" lvl="3" marL="447675" marR="448944" rtl="0" algn="l">
              <a:spcBef>
                <a:spcPts val="0"/>
              </a:spcBef>
              <a:spcAft>
                <a:spcPts val="0"/>
              </a:spcAft>
              <a:buClr>
                <a:schemeClr val="dk1"/>
              </a:buClr>
              <a:buSzPts val="1200"/>
              <a:buFont typeface="Times New Roman"/>
              <a:buAutoNum type="arabicParenR"/>
            </a:pPr>
            <a:r>
              <a:rPr b="0" i="0" lang="ms-MY" sz="1600" u="none" cap="none" strike="noStrike">
                <a:solidFill>
                  <a:schemeClr val="dk1"/>
                </a:solidFill>
                <a:latin typeface="Arial"/>
                <a:ea typeface="Arial"/>
                <a:cs typeface="Arial"/>
                <a:sym typeface="Arial"/>
              </a:rPr>
              <a:t>Pelaksanaan lokakarya ke-2 (tahap 1) dilakukan setelah peserta PPG menyelesaikan PPL I di sekolah asal,</a:t>
            </a:r>
            <a:endParaRPr b="0" i="0" sz="1600" u="none" cap="none" strike="noStrike">
              <a:solidFill>
                <a:schemeClr val="dk1"/>
              </a:solidFill>
              <a:latin typeface="Arial"/>
              <a:ea typeface="Arial"/>
              <a:cs typeface="Arial"/>
              <a:sym typeface="Arial"/>
            </a:endParaRPr>
          </a:p>
          <a:p>
            <a:pPr indent="-358775" lvl="3" marL="447675" marR="449580" rtl="0" algn="l">
              <a:spcBef>
                <a:spcPts val="0"/>
              </a:spcBef>
              <a:spcAft>
                <a:spcPts val="0"/>
              </a:spcAft>
              <a:buClr>
                <a:schemeClr val="dk1"/>
              </a:buClr>
              <a:buSzPts val="1200"/>
              <a:buFont typeface="Times New Roman"/>
              <a:buAutoNum type="arabicParenR"/>
            </a:pPr>
            <a:r>
              <a:rPr b="0" i="0" lang="ms-MY" sz="1600" u="none" cap="none" strike="noStrike">
                <a:solidFill>
                  <a:schemeClr val="dk1"/>
                </a:solidFill>
                <a:latin typeface="Arial"/>
                <a:ea typeface="Arial"/>
                <a:cs typeface="Arial"/>
                <a:sym typeface="Arial"/>
              </a:rPr>
              <a:t>Lokakarya ke-2 (tahap 1) memiliki bobot 1/2 SKS yang ekivalen dengan waktu belajar selama 4 hari (18 JP),</a:t>
            </a:r>
            <a:endParaRPr b="0" i="0" sz="1600" u="none" cap="none" strike="noStrike">
              <a:solidFill>
                <a:schemeClr val="dk1"/>
              </a:solidFill>
              <a:latin typeface="Arial"/>
              <a:ea typeface="Arial"/>
              <a:cs typeface="Arial"/>
              <a:sym typeface="Arial"/>
            </a:endParaRPr>
          </a:p>
          <a:p>
            <a:pPr indent="-358775" lvl="3" marL="447675" marR="0" rtl="0" algn="l">
              <a:lnSpc>
                <a:spcPct val="85937"/>
              </a:lnSpc>
              <a:spcBef>
                <a:spcPts val="0"/>
              </a:spcBef>
              <a:spcAft>
                <a:spcPts val="0"/>
              </a:spcAft>
              <a:buClr>
                <a:schemeClr val="dk1"/>
              </a:buClr>
              <a:buSzPts val="1200"/>
              <a:buFont typeface="Times New Roman"/>
              <a:buAutoNum type="arabicParenR"/>
            </a:pPr>
            <a:r>
              <a:rPr b="0" i="0" lang="ms-MY" sz="1600" u="none" cap="none" strike="noStrike">
                <a:solidFill>
                  <a:schemeClr val="dk1"/>
                </a:solidFill>
                <a:latin typeface="Arial"/>
                <a:ea typeface="Arial"/>
                <a:cs typeface="Arial"/>
                <a:sym typeface="Arial"/>
              </a:rPr>
              <a:t>Ada 3 (tiga) kegiatan pada tahap ini yaitu: (1) Reviu PPL dan PTK, (2) Refleksi, dan (3) Membuat RTL perbaikan kinerja</a:t>
            </a:r>
            <a:endParaRPr/>
          </a:p>
          <a:p>
            <a:pPr indent="0" lvl="3" marL="88900" marR="0" rtl="0" algn="l">
              <a:lnSpc>
                <a:spcPct val="85937"/>
              </a:lnSpc>
              <a:spcBef>
                <a:spcPts val="0"/>
              </a:spcBef>
              <a:spcAft>
                <a:spcPts val="0"/>
              </a:spcAft>
              <a:buNone/>
            </a:pPr>
            <a:r>
              <a:t/>
            </a:r>
            <a:endParaRPr b="0" i="0" sz="1600" u="none" cap="none" strike="noStrike">
              <a:solidFill>
                <a:schemeClr val="dk1"/>
              </a:solidFill>
              <a:latin typeface="Arial"/>
              <a:ea typeface="Arial"/>
              <a:cs typeface="Arial"/>
              <a:sym typeface="Arial"/>
            </a:endParaRPr>
          </a:p>
          <a:p>
            <a:pPr indent="0" lvl="3" marL="88900" marR="0" rtl="0" algn="l">
              <a:lnSpc>
                <a:spcPct val="85937"/>
              </a:lnSpc>
              <a:spcBef>
                <a:spcPts val="0"/>
              </a:spcBef>
              <a:spcAft>
                <a:spcPts val="0"/>
              </a:spcAft>
              <a:buNone/>
            </a:pPr>
            <a:r>
              <a:rPr b="0" i="0" lang="ms-MY" sz="1600" u="none" cap="none" strike="noStrike">
                <a:solidFill>
                  <a:schemeClr val="dk1"/>
                </a:solidFill>
                <a:latin typeface="Arial"/>
                <a:ea typeface="Arial"/>
                <a:cs typeface="Arial"/>
                <a:sym typeface="Arial"/>
              </a:rPr>
              <a:t>b. Reviu PPL (6 JP)</a:t>
            </a:r>
            <a:endParaRPr b="0" i="0" sz="1600" u="none" cap="none" strike="noStrike">
              <a:solidFill>
                <a:schemeClr val="dk1"/>
              </a:solidFill>
              <a:latin typeface="Arial"/>
              <a:ea typeface="Arial"/>
              <a:cs typeface="Arial"/>
              <a:sym typeface="Arial"/>
            </a:endParaRPr>
          </a:p>
          <a:p>
            <a:pPr indent="-358775" lvl="3" marL="447675" marR="451485" rtl="0" algn="l">
              <a:spcBef>
                <a:spcPts val="600"/>
              </a:spcBef>
              <a:spcAft>
                <a:spcPts val="0"/>
              </a:spcAft>
              <a:buClr>
                <a:schemeClr val="dk1"/>
              </a:buClr>
              <a:buSzPts val="1200"/>
              <a:buFont typeface="Times New Roman"/>
              <a:buAutoNum type="arabicParenR"/>
            </a:pPr>
            <a:r>
              <a:rPr b="0" i="0" lang="ms-MY" sz="1600" u="none" cap="none" strike="noStrike">
                <a:solidFill>
                  <a:schemeClr val="dk1"/>
                </a:solidFill>
                <a:latin typeface="Arial"/>
                <a:ea typeface="Arial"/>
                <a:cs typeface="Arial"/>
                <a:sym typeface="Arial"/>
              </a:rPr>
              <a:t>Kegiatan ini dilakukan oleh mahasiswa secara Daring di bawah bimbingan Dosen.</a:t>
            </a:r>
            <a:endParaRPr b="0" i="0" sz="1600" u="none" cap="none" strike="noStrike">
              <a:solidFill>
                <a:schemeClr val="dk1"/>
              </a:solidFill>
              <a:latin typeface="Arial"/>
              <a:ea typeface="Arial"/>
              <a:cs typeface="Arial"/>
              <a:sym typeface="Arial"/>
            </a:endParaRPr>
          </a:p>
          <a:p>
            <a:pPr indent="-358775" lvl="3" marL="447675" marR="0" rtl="0" algn="l">
              <a:lnSpc>
                <a:spcPct val="85937"/>
              </a:lnSpc>
              <a:spcBef>
                <a:spcPts val="0"/>
              </a:spcBef>
              <a:spcAft>
                <a:spcPts val="0"/>
              </a:spcAft>
              <a:buClr>
                <a:schemeClr val="dk1"/>
              </a:buClr>
              <a:buSzPts val="1200"/>
              <a:buFont typeface="Times New Roman"/>
              <a:buAutoNum type="arabicParenR"/>
            </a:pPr>
            <a:r>
              <a:rPr b="0" i="0" lang="ms-MY" sz="1600" u="none" cap="none" strike="noStrike">
                <a:solidFill>
                  <a:schemeClr val="dk1"/>
                </a:solidFill>
                <a:latin typeface="Arial"/>
                <a:ea typeface="Arial"/>
                <a:cs typeface="Arial"/>
                <a:sym typeface="Arial"/>
              </a:rPr>
              <a:t>Reviu menggunakan metode diskusi melalui LMS GTK,</a:t>
            </a:r>
            <a:endParaRPr b="0" i="0" sz="1600" u="none" cap="none" strike="noStrike">
              <a:solidFill>
                <a:schemeClr val="dk1"/>
              </a:solidFill>
              <a:latin typeface="Arial"/>
              <a:ea typeface="Arial"/>
              <a:cs typeface="Arial"/>
              <a:sym typeface="Arial"/>
            </a:endParaRPr>
          </a:p>
          <a:p>
            <a:pPr indent="-358775" lvl="3" marL="447675" marR="0" rtl="0" algn="l">
              <a:lnSpc>
                <a:spcPct val="86250"/>
              </a:lnSpc>
              <a:spcBef>
                <a:spcPts val="0"/>
              </a:spcBef>
              <a:spcAft>
                <a:spcPts val="0"/>
              </a:spcAft>
              <a:buClr>
                <a:schemeClr val="dk1"/>
              </a:buClr>
              <a:buSzPts val="1200"/>
              <a:buFont typeface="Times New Roman"/>
              <a:buAutoNum type="arabicParenR"/>
            </a:pPr>
            <a:r>
              <a:rPr b="0" i="0" lang="ms-MY" sz="1600" u="none" cap="none" strike="noStrike">
                <a:solidFill>
                  <a:schemeClr val="dk1"/>
                </a:solidFill>
                <a:latin typeface="Arial"/>
                <a:ea typeface="Arial"/>
                <a:cs typeface="Arial"/>
                <a:sym typeface="Arial"/>
              </a:rPr>
              <a:t>Bahan diskusi berupa hasil/output kegiatan PPL 1</a:t>
            </a:r>
            <a:endParaRPr b="0" i="0" sz="1600" u="none" cap="none" strike="noStrike">
              <a:solidFill>
                <a:schemeClr val="dk1"/>
              </a:solidFill>
              <a:latin typeface="Arial"/>
              <a:ea typeface="Arial"/>
              <a:cs typeface="Arial"/>
              <a:sym typeface="Arial"/>
            </a:endParaRPr>
          </a:p>
          <a:p>
            <a:pPr indent="-358775" lvl="3" marL="447675" marR="460375" rtl="0" algn="l">
              <a:spcBef>
                <a:spcPts val="0"/>
              </a:spcBef>
              <a:spcAft>
                <a:spcPts val="0"/>
              </a:spcAft>
              <a:buClr>
                <a:schemeClr val="dk1"/>
              </a:buClr>
              <a:buSzPts val="1200"/>
              <a:buFont typeface="Times New Roman"/>
              <a:buAutoNum type="arabicParenR"/>
            </a:pPr>
            <a:r>
              <a:rPr b="0" i="0" lang="ms-MY" sz="1600" u="none" cap="none" strike="noStrike">
                <a:solidFill>
                  <a:schemeClr val="dk1"/>
                </a:solidFill>
                <a:latin typeface="Arial"/>
                <a:ea typeface="Arial"/>
                <a:cs typeface="Arial"/>
                <a:sym typeface="Arial"/>
              </a:rPr>
              <a:t>Pelaksanaan diskusi dibuka melalui Meeting </a:t>
            </a:r>
            <a:r>
              <a:rPr b="0" i="1" lang="ms-MY" sz="1600" u="none" cap="none" strike="noStrike">
                <a:solidFill>
                  <a:schemeClr val="dk1"/>
                </a:solidFill>
                <a:latin typeface="Arial"/>
                <a:ea typeface="Arial"/>
                <a:cs typeface="Arial"/>
                <a:sym typeface="Arial"/>
              </a:rPr>
              <a:t>online </a:t>
            </a:r>
            <a:r>
              <a:rPr b="0" i="0" lang="ms-MY" sz="1600" u="none" cap="none" strike="noStrike">
                <a:solidFill>
                  <a:schemeClr val="dk1"/>
                </a:solidFill>
                <a:latin typeface="Arial"/>
                <a:ea typeface="Arial"/>
                <a:cs typeface="Arial"/>
                <a:sym typeface="Arial"/>
              </a:rPr>
              <a:t>dan dilanjutkan dengan mengisi Form hasil diskusi melalui LMS,</a:t>
            </a:r>
            <a:endParaRPr b="0" i="0" sz="1600" u="none" cap="none" strike="noStrike">
              <a:solidFill>
                <a:schemeClr val="dk1"/>
              </a:solidFill>
              <a:latin typeface="Arial"/>
              <a:ea typeface="Arial"/>
              <a:cs typeface="Arial"/>
              <a:sym typeface="Arial"/>
            </a:endParaRPr>
          </a:p>
          <a:p>
            <a:pPr indent="-358775" lvl="3" marL="447675" marR="349250" rtl="0" algn="l">
              <a:spcBef>
                <a:spcPts val="0"/>
              </a:spcBef>
              <a:spcAft>
                <a:spcPts val="0"/>
              </a:spcAft>
              <a:buClr>
                <a:schemeClr val="dk1"/>
              </a:buClr>
              <a:buSzPts val="1200"/>
              <a:buFont typeface="Times New Roman"/>
              <a:buAutoNum type="arabicParenR"/>
            </a:pPr>
            <a:r>
              <a:rPr b="0" i="0" lang="ms-MY" sz="1600" u="none" cap="none" strike="noStrike">
                <a:solidFill>
                  <a:schemeClr val="dk1"/>
                </a:solidFill>
                <a:latin typeface="Arial"/>
                <a:ea typeface="Arial"/>
                <a:cs typeface="Arial"/>
                <a:sym typeface="Arial"/>
              </a:rPr>
              <a:t>Hal-hal yang didiskusikan meliputi: (1) Praktik mengajar (perangkat pembelajaran/RPP yang digunakan, pelaksanaan pembelajaran dan evaluasi berbasis HOTS), (2) Pelaksanaan PTK, dan (3) Praktik non-mengajar,</a:t>
            </a:r>
            <a:endParaRPr b="0" i="0" sz="1600" u="none" cap="none" strike="noStrike">
              <a:solidFill>
                <a:schemeClr val="dk1"/>
              </a:solidFill>
              <a:latin typeface="Arial"/>
              <a:ea typeface="Arial"/>
              <a:cs typeface="Arial"/>
              <a:sym typeface="Arial"/>
            </a:endParaRPr>
          </a:p>
          <a:p>
            <a:pPr indent="-358775" lvl="3" marL="447675" marR="450850" rtl="0" algn="l">
              <a:spcBef>
                <a:spcPts val="0"/>
              </a:spcBef>
              <a:spcAft>
                <a:spcPts val="0"/>
              </a:spcAft>
              <a:buClr>
                <a:schemeClr val="dk1"/>
              </a:buClr>
              <a:buSzPts val="1200"/>
              <a:buFont typeface="Times New Roman"/>
              <a:buAutoNum type="arabicParenR"/>
            </a:pPr>
            <a:r>
              <a:rPr b="0" i="0" lang="ms-MY" sz="1600" u="none" cap="none" strike="noStrike">
                <a:solidFill>
                  <a:schemeClr val="dk1"/>
                </a:solidFill>
                <a:latin typeface="Arial"/>
                <a:ea typeface="Arial"/>
                <a:cs typeface="Arial"/>
                <a:sym typeface="Arial"/>
              </a:rPr>
              <a:t>Output kegiatan reviu PPL 1 berupa isian Form diskusi sebagai LK oleh setiap mahasiswa yang di unggah ke laman LMS GTK.</a:t>
            </a:r>
            <a:endParaRPr/>
          </a:p>
          <a:p>
            <a:pPr indent="0" lvl="3" marL="88900" marR="450850" rtl="0" algn="l">
              <a:spcBef>
                <a:spcPts val="0"/>
              </a:spcBef>
              <a:spcAft>
                <a:spcPts val="0"/>
              </a:spcAft>
              <a:buNone/>
            </a:pPr>
            <a:r>
              <a:rPr b="0" i="0" lang="ms-MY" sz="1600" u="none" cap="none" strike="noStrike">
                <a:solidFill>
                  <a:schemeClr val="dk1"/>
                </a:solidFill>
                <a:latin typeface="Arial"/>
                <a:ea typeface="Arial"/>
                <a:cs typeface="Arial"/>
                <a:sym typeface="Arial"/>
              </a:rPr>
              <a:t>Reviu PPL II sama polanya dengan PPL I</a:t>
            </a:r>
            <a:endParaRPr b="0" i="0" sz="1600" u="none" cap="none" strike="noStrike">
              <a:solidFill>
                <a:schemeClr val="dk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27"/>
          <p:cNvSpPr txBox="1"/>
          <p:nvPr>
            <p:ph type="title"/>
          </p:nvPr>
        </p:nvSpPr>
        <p:spPr>
          <a:xfrm>
            <a:off x="556592" y="852143"/>
            <a:ext cx="10767391" cy="5538718"/>
          </a:xfrm>
          <a:prstGeom prst="rect">
            <a:avLst/>
          </a:prstGeom>
          <a:noFill/>
          <a:ln>
            <a:noFill/>
          </a:ln>
        </p:spPr>
        <p:txBody>
          <a:bodyPr anchorCtr="0" anchor="ctr" bIns="45700" lIns="91425" spcFirstLastPara="1" rIns="91425" wrap="square" tIns="45700">
            <a:noAutofit/>
          </a:bodyPr>
          <a:lstStyle/>
          <a:p>
            <a:pPr indent="0" lvl="2" marL="88900" rtl="0" algn="l">
              <a:spcBef>
                <a:spcPts val="0"/>
              </a:spcBef>
              <a:spcAft>
                <a:spcPts val="0"/>
              </a:spcAft>
              <a:buNone/>
            </a:pPr>
            <a:r>
              <a:rPr b="1" lang="ms-MY">
                <a:latin typeface="Arial"/>
                <a:ea typeface="Arial"/>
                <a:cs typeface="Arial"/>
                <a:sym typeface="Arial"/>
              </a:rPr>
              <a:t>Refleksi (6 JP)</a:t>
            </a:r>
            <a:br>
              <a:rPr lang="ms-MY">
                <a:latin typeface="Arial"/>
                <a:ea typeface="Arial"/>
                <a:cs typeface="Arial"/>
                <a:sym typeface="Arial"/>
              </a:rPr>
            </a:br>
            <a:r>
              <a:rPr lang="ms-MY">
                <a:latin typeface="Arial"/>
                <a:ea typeface="Arial"/>
                <a:cs typeface="Arial"/>
                <a:sym typeface="Arial"/>
              </a:rPr>
              <a:t>Kegiatan ini merupakan kelanjutan dari diskusi reviu pelaksanaan PPL berupa refleksi terhadap pelaksanaan praktik mengajar, kegiatan non- mengajar, dan pelaksanaan PTK yang dilaksanakan secara Daring,</a:t>
            </a:r>
            <a:br>
              <a:rPr lang="ms-MY">
                <a:latin typeface="Arial"/>
                <a:ea typeface="Arial"/>
                <a:cs typeface="Arial"/>
                <a:sym typeface="Arial"/>
              </a:rPr>
            </a:br>
            <a:r>
              <a:rPr lang="ms-MY">
                <a:latin typeface="Arial"/>
                <a:ea typeface="Arial"/>
                <a:cs typeface="Arial"/>
                <a:sym typeface="Arial"/>
              </a:rPr>
              <a:t>Refleksi dilakukan melalui LMS GTK,</a:t>
            </a:r>
            <a:br>
              <a:rPr lang="ms-MY">
                <a:latin typeface="Arial"/>
                <a:ea typeface="Arial"/>
                <a:cs typeface="Arial"/>
                <a:sym typeface="Arial"/>
              </a:rPr>
            </a:br>
            <a:r>
              <a:rPr lang="ms-MY">
                <a:latin typeface="Arial"/>
                <a:ea typeface="Arial"/>
                <a:cs typeface="Arial"/>
                <a:sym typeface="Arial"/>
              </a:rPr>
              <a:t>Refleksi dilaksanakan dalam bentuk Diskusi Grup Terfokus dibawah bimbingan Dosen</a:t>
            </a:r>
            <a:br>
              <a:rPr lang="ms-MY">
                <a:latin typeface="Arial"/>
                <a:ea typeface="Arial"/>
                <a:cs typeface="Arial"/>
                <a:sym typeface="Arial"/>
              </a:rPr>
            </a:br>
            <a:r>
              <a:rPr lang="ms-MY">
                <a:latin typeface="Arial"/>
                <a:ea typeface="Arial"/>
                <a:cs typeface="Arial"/>
                <a:sym typeface="Arial"/>
              </a:rPr>
              <a:t>Pelaksanaan refleksi dilakukan melalui Meeting </a:t>
            </a:r>
            <a:r>
              <a:rPr i="1" lang="ms-MY">
                <a:latin typeface="Arial"/>
                <a:ea typeface="Arial"/>
                <a:cs typeface="Arial"/>
                <a:sym typeface="Arial"/>
              </a:rPr>
              <a:t>online </a:t>
            </a:r>
            <a:r>
              <a:rPr lang="ms-MY">
                <a:latin typeface="Arial"/>
                <a:ea typeface="Arial"/>
                <a:cs typeface="Arial"/>
                <a:sym typeface="Arial"/>
              </a:rPr>
              <a:t>dan dilanjutkan dengan mengisi Form hasil refleksi melalui LMS,</a:t>
            </a:r>
            <a:br>
              <a:rPr lang="ms-MY">
                <a:latin typeface="Arial"/>
                <a:ea typeface="Arial"/>
                <a:cs typeface="Arial"/>
                <a:sym typeface="Arial"/>
              </a:rPr>
            </a:br>
            <a:r>
              <a:rPr lang="ms-MY">
                <a:latin typeface="Arial"/>
                <a:ea typeface="Arial"/>
                <a:cs typeface="Arial"/>
                <a:sym typeface="Arial"/>
              </a:rPr>
              <a:t>Refleksi difokuskan pada hal baru, hal penting, hal yang perlu diperbaiki dari pelaksanaan PPL II,</a:t>
            </a:r>
            <a:br>
              <a:rPr lang="ms-MY">
                <a:latin typeface="Arial"/>
                <a:ea typeface="Arial"/>
                <a:cs typeface="Arial"/>
                <a:sym typeface="Arial"/>
              </a:rPr>
            </a:br>
            <a:r>
              <a:rPr lang="ms-MY">
                <a:latin typeface="Arial"/>
                <a:ea typeface="Arial"/>
                <a:cs typeface="Arial"/>
                <a:sym typeface="Arial"/>
              </a:rPr>
              <a:t>Output kegiatan berupa unggahan Form hasil refleksi oleh setiap mahasiswa yang di</a:t>
            </a:r>
            <a:br>
              <a:rPr lang="ms-MY">
                <a:latin typeface="Arial"/>
                <a:ea typeface="Arial"/>
                <a:cs typeface="Arial"/>
                <a:sym typeface="Arial"/>
              </a:rPr>
            </a:br>
            <a:r>
              <a:rPr lang="ms-MY">
                <a:latin typeface="Arial"/>
                <a:ea typeface="Arial"/>
                <a:cs typeface="Arial"/>
                <a:sym typeface="Arial"/>
              </a:rPr>
              <a:t>unggah ke laman LMS GTK.</a:t>
            </a:r>
            <a:br>
              <a:rPr lang="ms-MY">
                <a:latin typeface="Arial"/>
                <a:ea typeface="Arial"/>
                <a:cs typeface="Arial"/>
                <a:sym typeface="Arial"/>
              </a:rPr>
            </a:br>
            <a:br>
              <a:rPr b="1" lang="ms-MY">
                <a:latin typeface="Arial"/>
                <a:ea typeface="Arial"/>
                <a:cs typeface="Arial"/>
                <a:sym typeface="Arial"/>
              </a:rPr>
            </a:br>
            <a:r>
              <a:rPr b="1" lang="ms-MY">
                <a:latin typeface="Arial"/>
                <a:ea typeface="Arial"/>
                <a:cs typeface="Arial"/>
                <a:sym typeface="Arial"/>
              </a:rPr>
              <a:t>Rencana Tindak Lanjut (6 JP)</a:t>
            </a:r>
            <a:br>
              <a:rPr lang="ms-MY">
                <a:latin typeface="Arial"/>
                <a:ea typeface="Arial"/>
                <a:cs typeface="Arial"/>
                <a:sym typeface="Arial"/>
              </a:rPr>
            </a:br>
            <a:r>
              <a:rPr lang="ms-MY">
                <a:latin typeface="Arial"/>
                <a:ea typeface="Arial"/>
                <a:cs typeface="Arial"/>
                <a:sym typeface="Arial"/>
              </a:rPr>
              <a:t>Kegiatan ini merupakan kelanjutan dari refleksi reviu pelaksanaan PPL berupa Rencana Tindak Lanjut (RTL) untuk perbaikan kinerja mahasiswa yang dilaksanakan secara Daring,</a:t>
            </a:r>
            <a:br>
              <a:rPr lang="ms-MY">
                <a:latin typeface="Arial"/>
                <a:ea typeface="Arial"/>
                <a:cs typeface="Arial"/>
                <a:sym typeface="Arial"/>
              </a:rPr>
            </a:br>
            <a:r>
              <a:rPr lang="ms-MY">
                <a:latin typeface="Arial"/>
                <a:ea typeface="Arial"/>
                <a:cs typeface="Arial"/>
                <a:sym typeface="Arial"/>
              </a:rPr>
              <a:t>RTL dilakukan melalui LMS GTK,</a:t>
            </a:r>
            <a:br>
              <a:rPr lang="ms-MY">
                <a:latin typeface="Arial"/>
                <a:ea typeface="Arial"/>
                <a:cs typeface="Arial"/>
                <a:sym typeface="Arial"/>
              </a:rPr>
            </a:br>
            <a:r>
              <a:rPr lang="ms-MY">
                <a:latin typeface="Arial"/>
                <a:ea typeface="Arial"/>
                <a:cs typeface="Arial"/>
                <a:sym typeface="Arial"/>
              </a:rPr>
              <a:t>RTL dilaksanakan dalam bentuk Diskusi Grup Terfokus dibawah bimbingan Dosen,</a:t>
            </a:r>
            <a:br>
              <a:rPr lang="ms-MY">
                <a:latin typeface="Arial"/>
                <a:ea typeface="Arial"/>
                <a:cs typeface="Arial"/>
                <a:sym typeface="Arial"/>
              </a:rPr>
            </a:br>
            <a:r>
              <a:rPr lang="ms-MY">
                <a:latin typeface="Arial"/>
                <a:ea typeface="Arial"/>
                <a:cs typeface="Arial"/>
                <a:sym typeface="Arial"/>
              </a:rPr>
              <a:t>Pelaksanaan RTL dilakukan melalui Meeting </a:t>
            </a:r>
            <a:r>
              <a:rPr i="1" lang="ms-MY">
                <a:latin typeface="Arial"/>
                <a:ea typeface="Arial"/>
                <a:cs typeface="Arial"/>
                <a:sym typeface="Arial"/>
              </a:rPr>
              <a:t>online </a:t>
            </a:r>
            <a:r>
              <a:rPr lang="ms-MY">
                <a:latin typeface="Arial"/>
                <a:ea typeface="Arial"/>
                <a:cs typeface="Arial"/>
                <a:sym typeface="Arial"/>
              </a:rPr>
              <a:t>dan dilanjutkan dengan mengisi Form hasil refleksi melalui LMS,</a:t>
            </a:r>
            <a:br>
              <a:rPr lang="ms-MY">
                <a:latin typeface="Arial"/>
                <a:ea typeface="Arial"/>
                <a:cs typeface="Arial"/>
                <a:sym typeface="Arial"/>
              </a:rPr>
            </a:br>
            <a:r>
              <a:rPr lang="ms-MY">
                <a:latin typeface="Arial"/>
                <a:ea typeface="Arial"/>
                <a:cs typeface="Arial"/>
                <a:sym typeface="Arial"/>
              </a:rPr>
              <a:t>RTL difokuskan pada hal-hal yang perlu dilakukan oleh mahasiswa PPG untuk perbaikan pembelajaran di sekolah masing-masing,</a:t>
            </a:r>
            <a:br>
              <a:rPr lang="ms-MY">
                <a:latin typeface="Arial"/>
                <a:ea typeface="Arial"/>
                <a:cs typeface="Arial"/>
                <a:sym typeface="Arial"/>
              </a:rPr>
            </a:br>
            <a:r>
              <a:rPr lang="ms-MY">
                <a:latin typeface="Arial"/>
                <a:ea typeface="Arial"/>
                <a:cs typeface="Arial"/>
                <a:sym typeface="Arial"/>
              </a:rPr>
              <a:t>Output kegiatan berupa unggahan Form hasil RTL oleh setiap mahasiswa yang di unggah ke laman LMS GTK.</a:t>
            </a:r>
            <a:br>
              <a:rPr lang="ms-MY">
                <a:latin typeface="Arial"/>
                <a:ea typeface="Arial"/>
                <a:cs typeface="Arial"/>
                <a:sym typeface="Arial"/>
              </a:rPr>
            </a:br>
            <a:endParaRPr>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28"/>
          <p:cNvSpPr txBox="1"/>
          <p:nvPr>
            <p:ph type="title"/>
          </p:nvPr>
        </p:nvSpPr>
        <p:spPr>
          <a:xfrm>
            <a:off x="1450086" y="2985592"/>
            <a:ext cx="9291827" cy="1031875"/>
          </a:xfrm>
          <a:prstGeom prst="rect">
            <a:avLst/>
          </a:prstGeom>
          <a:noFill/>
          <a:ln>
            <a:noFill/>
          </a:ln>
        </p:spPr>
        <p:txBody>
          <a:bodyPr anchorCtr="0" anchor="t" bIns="0" lIns="0" spcFirstLastPara="1" rIns="0" wrap="square" tIns="12700">
            <a:spAutoFit/>
          </a:bodyPr>
          <a:lstStyle/>
          <a:p>
            <a:pPr indent="0" lvl="0" marL="4211955" rtl="0" algn="l">
              <a:lnSpc>
                <a:spcPct val="100000"/>
              </a:lnSpc>
              <a:spcBef>
                <a:spcPts val="0"/>
              </a:spcBef>
              <a:spcAft>
                <a:spcPts val="0"/>
              </a:spcAft>
              <a:buClr>
                <a:schemeClr val="lt1"/>
              </a:buClr>
              <a:buSzPts val="1400"/>
              <a:buFont typeface="Arial"/>
              <a:buNone/>
            </a:pPr>
            <a:r>
              <a:rPr lang="ms-MY"/>
              <a:t>Terima kasih</a:t>
            </a:r>
            <a:endParaRPr/>
          </a:p>
        </p:txBody>
      </p:sp>
      <p:sp>
        <p:nvSpPr>
          <p:cNvPr id="185" name="Google Shape;185;p28"/>
          <p:cNvSpPr txBox="1"/>
          <p:nvPr>
            <p:ph idx="12" type="sldNum"/>
          </p:nvPr>
        </p:nvSpPr>
        <p:spPr>
          <a:xfrm>
            <a:off x="8778240" y="6377940"/>
            <a:ext cx="2804160" cy="342900"/>
          </a:xfrm>
          <a:prstGeom prst="rect">
            <a:avLst/>
          </a:prstGeom>
          <a:noFill/>
          <a:ln>
            <a:noFill/>
          </a:ln>
        </p:spPr>
        <p:txBody>
          <a:bodyPr anchorCtr="0" anchor="t" bIns="0" lIns="0" spcFirstLastPara="1" rIns="0" wrap="square" tIns="0">
            <a:spAutoFit/>
          </a:bodyPr>
          <a:lstStyle/>
          <a:p>
            <a:pPr indent="0" lvl="0" marL="0" rtl="0" algn="r">
              <a:lnSpc>
                <a:spcPct val="100000"/>
              </a:lnSpc>
              <a:spcBef>
                <a:spcPts val="0"/>
              </a:spcBef>
              <a:spcAft>
                <a:spcPts val="0"/>
              </a:spcAft>
              <a:buSzPts val="1800"/>
              <a:buNone/>
            </a:pPr>
            <a:fld id="{00000000-1234-1234-1234-123412341234}" type="slidenum">
              <a:rPr lang="ms-MY"/>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6"/>
          <p:cNvSpPr txBox="1"/>
          <p:nvPr>
            <p:ph type="title"/>
          </p:nvPr>
        </p:nvSpPr>
        <p:spPr>
          <a:xfrm>
            <a:off x="243840" y="366185"/>
            <a:ext cx="11648357" cy="369332"/>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Clr>
                <a:srgbClr val="013066"/>
              </a:buClr>
              <a:buSzPts val="1400"/>
              <a:buFont typeface="Calibri"/>
              <a:buNone/>
            </a:pPr>
            <a:r>
              <a:rPr lang="ms-MY"/>
              <a:t>RENCANA JADWAL PPG TAHUN 2021</a:t>
            </a:r>
            <a:endParaRPr/>
          </a:p>
        </p:txBody>
      </p:sp>
      <p:sp>
        <p:nvSpPr>
          <p:cNvPr id="111" name="Google Shape;111;p16"/>
          <p:cNvSpPr txBox="1"/>
          <p:nvPr>
            <p:ph idx="1" type="body"/>
          </p:nvPr>
        </p:nvSpPr>
        <p:spPr>
          <a:xfrm>
            <a:off x="243839" y="6468534"/>
            <a:ext cx="3604260" cy="143565"/>
          </a:xfrm>
          <a:prstGeom prst="rect">
            <a:avLst/>
          </a:prstGeom>
          <a:noFill/>
          <a:ln>
            <a:noFill/>
          </a:ln>
        </p:spPr>
        <p:txBody>
          <a:bodyPr anchorCtr="0" anchor="t" bIns="0" lIns="0" spcFirstLastPara="1" rIns="0" wrap="square" tIns="0">
            <a:spAutoFit/>
          </a:bodyPr>
          <a:lstStyle/>
          <a:p>
            <a:pPr indent="-228600" lvl="0" marL="457200" rtl="0" algn="l">
              <a:lnSpc>
                <a:spcPct val="100000"/>
              </a:lnSpc>
              <a:spcBef>
                <a:spcPts val="0"/>
              </a:spcBef>
              <a:spcAft>
                <a:spcPts val="0"/>
              </a:spcAft>
              <a:buClr>
                <a:schemeClr val="lt1"/>
              </a:buClr>
              <a:buSzPts val="933"/>
              <a:buFont typeface="Arial"/>
              <a:buNone/>
            </a:pPr>
            <a:r>
              <a:t/>
            </a:r>
            <a:endParaRPr/>
          </a:p>
        </p:txBody>
      </p:sp>
      <p:graphicFrame>
        <p:nvGraphicFramePr>
          <p:cNvPr id="112" name="Google Shape;112;p16"/>
          <p:cNvGraphicFramePr/>
          <p:nvPr/>
        </p:nvGraphicFramePr>
        <p:xfrm>
          <a:off x="1137478" y="1296135"/>
          <a:ext cx="3000000" cy="3000000"/>
        </p:xfrm>
        <a:graphic>
          <a:graphicData uri="http://schemas.openxmlformats.org/drawingml/2006/table">
            <a:tbl>
              <a:tblPr bandRow="1" firstRow="1">
                <a:noFill/>
                <a:tableStyleId>{C80B6C28-CE92-48B3-AC6E-AE3973127A4E}</a:tableStyleId>
              </a:tblPr>
              <a:tblGrid>
                <a:gridCol w="754075"/>
                <a:gridCol w="2922975"/>
                <a:gridCol w="3792750"/>
              </a:tblGrid>
              <a:tr h="555925">
                <a:tc>
                  <a:txBody>
                    <a:bodyPr/>
                    <a:lstStyle/>
                    <a:p>
                      <a:pPr indent="0" lvl="0" marL="0" marR="0" rtl="0" algn="l">
                        <a:spcBef>
                          <a:spcPts val="0"/>
                        </a:spcBef>
                        <a:spcAft>
                          <a:spcPts val="0"/>
                        </a:spcAft>
                        <a:buNone/>
                      </a:pPr>
                      <a:r>
                        <a:rPr lang="ms-MY" sz="1800" u="none" cap="none" strike="noStrike"/>
                        <a:t>No</a:t>
                      </a:r>
                      <a:endParaRPr sz="1800"/>
                    </a:p>
                  </a:txBody>
                  <a:tcPr marT="45725" marB="45725" marR="91450" marL="91450"/>
                </a:tc>
                <a:tc>
                  <a:txBody>
                    <a:bodyPr/>
                    <a:lstStyle/>
                    <a:p>
                      <a:pPr indent="0" lvl="0" marL="0" marR="0" rtl="0" algn="ctr">
                        <a:spcBef>
                          <a:spcPts val="0"/>
                        </a:spcBef>
                        <a:spcAft>
                          <a:spcPts val="0"/>
                        </a:spcAft>
                        <a:buNone/>
                      </a:pPr>
                      <a:r>
                        <a:rPr lang="ms-MY" sz="1800"/>
                        <a:t>Pelaksanaan PPG</a:t>
                      </a:r>
                      <a:endParaRPr sz="1800"/>
                    </a:p>
                  </a:txBody>
                  <a:tcPr marT="45725" marB="45725" marR="91450" marL="91450"/>
                </a:tc>
                <a:tc>
                  <a:txBody>
                    <a:bodyPr/>
                    <a:lstStyle/>
                    <a:p>
                      <a:pPr indent="0" lvl="0" marL="0" marR="0" rtl="0" algn="ctr">
                        <a:spcBef>
                          <a:spcPts val="0"/>
                        </a:spcBef>
                        <a:spcAft>
                          <a:spcPts val="0"/>
                        </a:spcAft>
                        <a:buNone/>
                      </a:pPr>
                      <a:r>
                        <a:rPr lang="ms-MY" sz="1800"/>
                        <a:t>Pelaksanaan UP</a:t>
                      </a:r>
                      <a:endParaRPr sz="1800"/>
                    </a:p>
                  </a:txBody>
                  <a:tcPr marT="45725" marB="45725" marR="91450" marL="91450"/>
                </a:tc>
              </a:tr>
              <a:tr h="555925">
                <a:tc>
                  <a:txBody>
                    <a:bodyPr/>
                    <a:lstStyle/>
                    <a:p>
                      <a:pPr indent="0" lvl="0" marL="0" marR="0" rtl="0" algn="l">
                        <a:spcBef>
                          <a:spcPts val="0"/>
                        </a:spcBef>
                        <a:spcAft>
                          <a:spcPts val="0"/>
                        </a:spcAft>
                        <a:buNone/>
                      </a:pPr>
                      <a:r>
                        <a:rPr lang="ms-MY" sz="1800"/>
                        <a:t>1</a:t>
                      </a:r>
                      <a:endParaRPr sz="1800"/>
                    </a:p>
                  </a:txBody>
                  <a:tcPr marT="45725" marB="45725" marR="91450" marL="91450"/>
                </a:tc>
                <a:tc>
                  <a:txBody>
                    <a:bodyPr/>
                    <a:lstStyle/>
                    <a:p>
                      <a:pPr indent="0" lvl="0" marL="0" marR="0" rtl="0" algn="l">
                        <a:spcBef>
                          <a:spcPts val="0"/>
                        </a:spcBef>
                        <a:spcAft>
                          <a:spcPts val="0"/>
                        </a:spcAft>
                        <a:buNone/>
                      </a:pPr>
                      <a:r>
                        <a:rPr lang="ms-MY" sz="1800"/>
                        <a:t>Akt I    : 1 April 2021</a:t>
                      </a:r>
                      <a:endParaRPr sz="1800"/>
                    </a:p>
                  </a:txBody>
                  <a:tcPr marT="45725" marB="45725" marR="91450" marL="91450"/>
                </a:tc>
                <a:tc>
                  <a:txBody>
                    <a:bodyPr/>
                    <a:lstStyle/>
                    <a:p>
                      <a:pPr indent="0" lvl="0" marL="0" marR="0" rtl="0" algn="l">
                        <a:spcBef>
                          <a:spcPts val="0"/>
                        </a:spcBef>
                        <a:spcAft>
                          <a:spcPts val="0"/>
                        </a:spcAft>
                        <a:buNone/>
                      </a:pPr>
                      <a:r>
                        <a:rPr lang="ms-MY" sz="1800"/>
                        <a:t>10-11 Juli 2021</a:t>
                      </a:r>
                      <a:endParaRPr sz="1800"/>
                    </a:p>
                  </a:txBody>
                  <a:tcPr marT="45725" marB="45725" marR="91450" marL="91450"/>
                </a:tc>
              </a:tr>
              <a:tr h="555925">
                <a:tc>
                  <a:txBody>
                    <a:bodyPr/>
                    <a:lstStyle/>
                    <a:p>
                      <a:pPr indent="0" lvl="0" marL="0" marR="0" rtl="0" algn="l">
                        <a:spcBef>
                          <a:spcPts val="0"/>
                        </a:spcBef>
                        <a:spcAft>
                          <a:spcPts val="0"/>
                        </a:spcAft>
                        <a:buNone/>
                      </a:pPr>
                      <a:r>
                        <a:rPr lang="ms-MY" sz="1800"/>
                        <a:t>2</a:t>
                      </a:r>
                      <a:endParaRPr sz="1800"/>
                    </a:p>
                  </a:txBody>
                  <a:tcPr marT="45725" marB="45725" marR="91450" marL="91450"/>
                </a:tc>
                <a:tc>
                  <a:txBody>
                    <a:bodyPr/>
                    <a:lstStyle/>
                    <a:p>
                      <a:pPr indent="0" lvl="0" marL="0" marR="0" rtl="0" algn="l">
                        <a:spcBef>
                          <a:spcPts val="0"/>
                        </a:spcBef>
                        <a:spcAft>
                          <a:spcPts val="0"/>
                        </a:spcAft>
                        <a:buNone/>
                      </a:pPr>
                      <a:r>
                        <a:rPr lang="ms-MY" sz="1800"/>
                        <a:t>Akt II   : 24 Mei 2021</a:t>
                      </a:r>
                      <a:endParaRPr sz="1800"/>
                    </a:p>
                  </a:txBody>
                  <a:tcPr marT="45725" marB="45725" marR="91450" marL="91450"/>
                </a:tc>
                <a:tc>
                  <a:txBody>
                    <a:bodyPr/>
                    <a:lstStyle/>
                    <a:p>
                      <a:pPr indent="0" lvl="0" marL="0" marR="0" rtl="0" algn="l">
                        <a:spcBef>
                          <a:spcPts val="0"/>
                        </a:spcBef>
                        <a:spcAft>
                          <a:spcPts val="0"/>
                        </a:spcAft>
                        <a:buNone/>
                      </a:pPr>
                      <a:r>
                        <a:rPr lang="ms-MY" sz="1800"/>
                        <a:t>28-29 Agustus 2021</a:t>
                      </a:r>
                      <a:endParaRPr sz="1800"/>
                    </a:p>
                  </a:txBody>
                  <a:tcPr marT="45725" marB="45725" marR="91450" marL="91450"/>
                </a:tc>
              </a:tr>
              <a:tr h="555925">
                <a:tc>
                  <a:txBody>
                    <a:bodyPr/>
                    <a:lstStyle/>
                    <a:p>
                      <a:pPr indent="0" lvl="0" marL="0" marR="0" rtl="0" algn="l">
                        <a:spcBef>
                          <a:spcPts val="0"/>
                        </a:spcBef>
                        <a:spcAft>
                          <a:spcPts val="0"/>
                        </a:spcAft>
                        <a:buNone/>
                      </a:pPr>
                      <a:r>
                        <a:rPr lang="ms-MY" sz="1800"/>
                        <a:t>3</a:t>
                      </a:r>
                      <a:endParaRPr sz="1800"/>
                    </a:p>
                  </a:txBody>
                  <a:tcPr marT="45725" marB="45725" marR="91450" marL="91450"/>
                </a:tc>
                <a:tc>
                  <a:txBody>
                    <a:bodyPr/>
                    <a:lstStyle/>
                    <a:p>
                      <a:pPr indent="0" lvl="0" marL="0" marR="0" rtl="0" algn="l">
                        <a:spcBef>
                          <a:spcPts val="0"/>
                        </a:spcBef>
                        <a:spcAft>
                          <a:spcPts val="0"/>
                        </a:spcAft>
                        <a:buNone/>
                      </a:pPr>
                      <a:r>
                        <a:rPr lang="ms-MY" sz="1800"/>
                        <a:t>Akt III  : 15 Juli 2021</a:t>
                      </a:r>
                      <a:endParaRPr sz="1800"/>
                    </a:p>
                  </a:txBody>
                  <a:tcPr marT="45725" marB="45725" marR="91450" marL="91450"/>
                </a:tc>
                <a:tc>
                  <a:txBody>
                    <a:bodyPr/>
                    <a:lstStyle/>
                    <a:p>
                      <a:pPr indent="0" lvl="0" marL="0" marR="0" rtl="0" algn="l">
                        <a:spcBef>
                          <a:spcPts val="0"/>
                        </a:spcBef>
                        <a:spcAft>
                          <a:spcPts val="0"/>
                        </a:spcAft>
                        <a:buNone/>
                      </a:pPr>
                      <a:r>
                        <a:rPr lang="ms-MY" sz="1800"/>
                        <a:t>16-17 Oktober 2021</a:t>
                      </a:r>
                      <a:endParaRPr sz="1800"/>
                    </a:p>
                  </a:txBody>
                  <a:tcPr marT="45725" marB="45725" marR="91450" marL="91450"/>
                </a:tc>
              </a:tr>
              <a:tr h="555925">
                <a:tc>
                  <a:txBody>
                    <a:bodyPr/>
                    <a:lstStyle/>
                    <a:p>
                      <a:pPr indent="0" lvl="0" marL="0" marR="0" rtl="0" algn="l">
                        <a:spcBef>
                          <a:spcPts val="0"/>
                        </a:spcBef>
                        <a:spcAft>
                          <a:spcPts val="0"/>
                        </a:spcAft>
                        <a:buNone/>
                      </a:pPr>
                      <a:r>
                        <a:rPr lang="ms-MY" sz="1800"/>
                        <a:t>4</a:t>
                      </a:r>
                      <a:endParaRPr sz="1800"/>
                    </a:p>
                  </a:txBody>
                  <a:tcPr marT="45725" marB="45725" marR="91450" marL="91450"/>
                </a:tc>
                <a:tc>
                  <a:txBody>
                    <a:bodyPr/>
                    <a:lstStyle/>
                    <a:p>
                      <a:pPr indent="0" lvl="0" marL="0" marR="0" rtl="0" algn="l">
                        <a:spcBef>
                          <a:spcPts val="0"/>
                        </a:spcBef>
                        <a:spcAft>
                          <a:spcPts val="0"/>
                        </a:spcAft>
                        <a:buNone/>
                      </a:pPr>
                      <a:r>
                        <a:rPr lang="ms-MY" sz="1800"/>
                        <a:t>Akt IV  : 13 September 2021</a:t>
                      </a:r>
                      <a:endParaRPr sz="1800"/>
                    </a:p>
                  </a:txBody>
                  <a:tcPr marT="45725" marB="45725" marR="91450" marL="91450"/>
                </a:tc>
                <a:tc>
                  <a:txBody>
                    <a:bodyPr/>
                    <a:lstStyle/>
                    <a:p>
                      <a:pPr indent="0" lvl="0" marL="0" marR="0" rtl="0" algn="l">
                        <a:spcBef>
                          <a:spcPts val="0"/>
                        </a:spcBef>
                        <a:spcAft>
                          <a:spcPts val="0"/>
                        </a:spcAft>
                        <a:buNone/>
                      </a:pPr>
                      <a:r>
                        <a:rPr lang="ms-MY" sz="1800"/>
                        <a:t>12-13 Desember 2021</a:t>
                      </a:r>
                      <a:endParaRPr sz="1800"/>
                    </a:p>
                  </a:txBody>
                  <a:tcPr marT="45725" marB="45725" marR="91450" marL="91450"/>
                </a:tc>
              </a:tr>
              <a:tr h="555925">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c>
                  <a:txBody>
                    <a:bodyPr/>
                    <a:lstStyle/>
                    <a:p>
                      <a:pPr indent="0" lvl="0" marL="0" marR="0" rtl="0" algn="l">
                        <a:spcBef>
                          <a:spcPts val="0"/>
                        </a:spcBef>
                        <a:spcAft>
                          <a:spcPts val="0"/>
                        </a:spcAft>
                        <a:buNone/>
                      </a:pPr>
                      <a:r>
                        <a:t/>
                      </a:r>
                      <a:endParaRPr sz="1800"/>
                    </a:p>
                  </a:txBody>
                  <a:tcPr marT="45725" marB="45725" marR="91450" marL="91450"/>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7"/>
          <p:cNvSpPr txBox="1"/>
          <p:nvPr>
            <p:ph type="title"/>
          </p:nvPr>
        </p:nvSpPr>
        <p:spPr>
          <a:xfrm>
            <a:off x="1" y="523369"/>
            <a:ext cx="8610600" cy="695062"/>
          </a:xfrm>
          <a:prstGeom prst="rect">
            <a:avLst/>
          </a:prstGeom>
          <a:noFill/>
          <a:ln>
            <a:noFill/>
          </a:ln>
        </p:spPr>
        <p:txBody>
          <a:bodyPr anchorCtr="0" anchor="t" bIns="0" lIns="0" spcFirstLastPara="1" rIns="0" wrap="square" tIns="0">
            <a:spAutoFit/>
          </a:bodyPr>
          <a:lstStyle/>
          <a:p>
            <a:pPr indent="3810" lvl="0" marL="1271270" marR="1409700" rtl="0" algn="l">
              <a:lnSpc>
                <a:spcPct val="100000"/>
              </a:lnSpc>
              <a:spcBef>
                <a:spcPts val="1075"/>
              </a:spcBef>
              <a:spcAft>
                <a:spcPts val="0"/>
              </a:spcAft>
              <a:buClr>
                <a:srgbClr val="013066"/>
              </a:buClr>
              <a:buSzPts val="1400"/>
              <a:buFont typeface="Arial"/>
              <a:buNone/>
            </a:pPr>
            <a:r>
              <a:rPr b="1" lang="ms-MY" sz="1800">
                <a:latin typeface="Arial"/>
                <a:ea typeface="Arial"/>
                <a:cs typeface="Arial"/>
                <a:sym typeface="Arial"/>
              </a:rPr>
              <a:t>KURIKULUM PROGRAM PPG DALAM JABATAN</a:t>
            </a:r>
            <a:br>
              <a:rPr lang="ms-MY" sz="1800">
                <a:latin typeface="Arial"/>
                <a:ea typeface="Arial"/>
                <a:cs typeface="Arial"/>
                <a:sym typeface="Arial"/>
              </a:rPr>
            </a:br>
            <a:endParaRPr b="1" sz="1800">
              <a:latin typeface="Arial"/>
              <a:ea typeface="Arial"/>
              <a:cs typeface="Arial"/>
              <a:sym typeface="Arial"/>
            </a:endParaRPr>
          </a:p>
        </p:txBody>
      </p:sp>
      <p:sp>
        <p:nvSpPr>
          <p:cNvPr id="118" name="Google Shape;118;p17"/>
          <p:cNvSpPr txBox="1"/>
          <p:nvPr>
            <p:ph idx="12" type="sldNum"/>
          </p:nvPr>
        </p:nvSpPr>
        <p:spPr>
          <a:xfrm>
            <a:off x="11333155" y="6468312"/>
            <a:ext cx="792517" cy="246221"/>
          </a:xfrm>
          <a:prstGeom prst="rect">
            <a:avLst/>
          </a:prstGeom>
          <a:noFill/>
          <a:ln>
            <a:noFill/>
          </a:ln>
        </p:spPr>
        <p:txBody>
          <a:bodyPr anchorCtr="0" anchor="ctr" bIns="34275" lIns="68575" spcFirstLastPara="1" rIns="68575" wrap="square" tIns="34275">
            <a:noAutofit/>
          </a:bodyPr>
          <a:lstStyle/>
          <a:p>
            <a:pPr indent="0" lvl="0" marL="0" marR="0" rtl="0" algn="r">
              <a:lnSpc>
                <a:spcPct val="100000"/>
              </a:lnSpc>
              <a:spcBef>
                <a:spcPts val="0"/>
              </a:spcBef>
              <a:spcAft>
                <a:spcPts val="0"/>
              </a:spcAft>
              <a:buClr>
                <a:schemeClr val="lt1"/>
              </a:buClr>
              <a:buSzPts val="1000"/>
              <a:buFont typeface="Calibri"/>
              <a:buNone/>
            </a:pPr>
            <a:fld id="{00000000-1234-1234-1234-123412341234}" type="slidenum">
              <a:rPr lang="ms-MY"/>
              <a:t>‹#›</a:t>
            </a:fld>
            <a:endParaRPr/>
          </a:p>
        </p:txBody>
      </p:sp>
      <p:sp>
        <p:nvSpPr>
          <p:cNvPr id="119" name="Google Shape;119;p17"/>
          <p:cNvSpPr txBox="1"/>
          <p:nvPr/>
        </p:nvSpPr>
        <p:spPr>
          <a:xfrm>
            <a:off x="790575" y="1123950"/>
            <a:ext cx="11010900" cy="3323987"/>
          </a:xfrm>
          <a:prstGeom prst="rect">
            <a:avLst/>
          </a:prstGeom>
          <a:noFill/>
          <a:ln>
            <a:noFill/>
          </a:ln>
        </p:spPr>
        <p:txBody>
          <a:bodyPr anchorCtr="0" anchor="t" bIns="45700" lIns="91425" spcFirstLastPara="1" rIns="91425" wrap="square" tIns="45700">
            <a:spAutoFit/>
          </a:bodyPr>
          <a:lstStyle/>
          <a:p>
            <a:pPr indent="0" lvl="0" marL="111760" marR="0" rtl="0" algn="just">
              <a:spcBef>
                <a:spcPts val="0"/>
              </a:spcBef>
              <a:spcAft>
                <a:spcPts val="0"/>
              </a:spcAft>
              <a:buNone/>
            </a:pPr>
            <a:r>
              <a:rPr b="0" i="0" lang="ms-MY" sz="2000" u="none" cap="none" strike="noStrike">
                <a:solidFill>
                  <a:srgbClr val="0070C0"/>
                </a:solidFill>
                <a:latin typeface="Arial"/>
                <a:ea typeface="Arial"/>
                <a:cs typeface="Arial"/>
                <a:sym typeface="Arial"/>
              </a:rPr>
              <a:t>Kurikulum Program PPG dikembangkan mengacu pada profil lulusan Program PPG:</a:t>
            </a:r>
            <a:endParaRPr b="0" i="0" sz="2000" u="none" cap="none" strike="noStrike">
              <a:solidFill>
                <a:srgbClr val="0070C0"/>
              </a:solidFill>
              <a:latin typeface="Arial"/>
              <a:ea typeface="Arial"/>
              <a:cs typeface="Arial"/>
              <a:sym typeface="Arial"/>
            </a:endParaRPr>
          </a:p>
          <a:p>
            <a:pPr indent="0" lvl="0" marL="111760" marR="353060" rtl="0" algn="just">
              <a:spcBef>
                <a:spcPts val="600"/>
              </a:spcBef>
              <a:spcAft>
                <a:spcPts val="0"/>
              </a:spcAft>
              <a:buNone/>
            </a:pPr>
            <a:r>
              <a:rPr b="0" i="0" lang="ms-MY" sz="2000" u="none" cap="none" strike="noStrike">
                <a:solidFill>
                  <a:schemeClr val="dk1"/>
                </a:solidFill>
                <a:latin typeface="Arial"/>
                <a:ea typeface="Arial"/>
                <a:cs typeface="Arial"/>
                <a:sym typeface="Arial"/>
              </a:rPr>
              <a:t>“Guru profesional yang bertakwa kepada Tuhan Yang Maha Esa dan berakhlak mulia yang menguasai materi ajar, berkarakter dan berkepribadian Indonesia, menginspirasi dan menjadi teladan, memiliki penampilan memesona, berwibawa, tegas, ikhlas, serta disiplin yang mampu mendidik, membelajarkan, membimbing, mengarahkan, melatih, menilai, dan mengevaluasi peserta didik sesuai dengan tuntutan perkembangan teknologi informasi dan komunikasi terkini dan masa depan”.</a:t>
            </a:r>
            <a:endParaRPr b="0" i="0" sz="2000" u="none" cap="none" strike="noStrike">
              <a:solidFill>
                <a:schemeClr val="dk1"/>
              </a:solidFill>
              <a:latin typeface="Arial"/>
              <a:ea typeface="Arial"/>
              <a:cs typeface="Arial"/>
              <a:sym typeface="Arial"/>
            </a:endParaRPr>
          </a:p>
          <a:p>
            <a:pPr indent="0" lvl="0" marL="111760" marR="353060" rtl="0" algn="just">
              <a:spcBef>
                <a:spcPts val="585"/>
              </a:spcBef>
              <a:spcAft>
                <a:spcPts val="0"/>
              </a:spcAft>
              <a:buNone/>
            </a:pPr>
            <a:r>
              <a:rPr b="0" i="0" lang="ms-MY" sz="2000" u="none" cap="none" strike="noStrike">
                <a:solidFill>
                  <a:schemeClr val="dk1"/>
                </a:solidFill>
                <a:latin typeface="Arial"/>
                <a:ea typeface="Arial"/>
                <a:cs typeface="Arial"/>
                <a:sym typeface="Arial"/>
              </a:rPr>
              <a:t>Kurikulum Program PPG dirancang untuk memfasilitasi mahasiswa Program PPG mencapai Standar Kompetensi Lulusan (SKL), yang dinyatakan dalam Capaian Pembelajaran Lulusan (CPL) pada Bidang Studi atau Program Keahlian masing-masing.</a:t>
            </a:r>
            <a:endParaRPr b="0" i="0" sz="2000" u="none" cap="none" strike="noStrik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18"/>
          <p:cNvSpPr txBox="1"/>
          <p:nvPr>
            <p:ph type="title"/>
          </p:nvPr>
        </p:nvSpPr>
        <p:spPr>
          <a:xfrm>
            <a:off x="414757" y="221960"/>
            <a:ext cx="10681868" cy="492443"/>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Clr>
                <a:srgbClr val="013066"/>
              </a:buClr>
              <a:buSzPts val="1400"/>
              <a:buFont typeface="Arial"/>
              <a:buNone/>
            </a:pPr>
            <a:r>
              <a:rPr lang="ms-MY" sz="3200">
                <a:latin typeface="Arial"/>
                <a:ea typeface="Arial"/>
                <a:cs typeface="Arial"/>
                <a:sym typeface="Arial"/>
              </a:rPr>
              <a:t>STRUKTUR KURIKULUM PROGRAM STUDI PPG</a:t>
            </a:r>
            <a:endParaRPr sz="3200">
              <a:latin typeface="Arial"/>
              <a:ea typeface="Arial"/>
              <a:cs typeface="Arial"/>
              <a:sym typeface="Arial"/>
            </a:endParaRPr>
          </a:p>
        </p:txBody>
      </p:sp>
      <p:sp>
        <p:nvSpPr>
          <p:cNvPr id="125" name="Google Shape;125;p18"/>
          <p:cNvSpPr txBox="1"/>
          <p:nvPr>
            <p:ph idx="12" type="sldNum"/>
          </p:nvPr>
        </p:nvSpPr>
        <p:spPr>
          <a:xfrm>
            <a:off x="11333155" y="6468312"/>
            <a:ext cx="792517" cy="246221"/>
          </a:xfrm>
          <a:prstGeom prst="rect">
            <a:avLst/>
          </a:prstGeom>
          <a:noFill/>
          <a:ln>
            <a:noFill/>
          </a:ln>
        </p:spPr>
        <p:txBody>
          <a:bodyPr anchorCtr="0" anchor="ctr" bIns="34275" lIns="68575" spcFirstLastPara="1" rIns="68575" wrap="square" tIns="34275">
            <a:noAutofit/>
          </a:bodyPr>
          <a:lstStyle/>
          <a:p>
            <a:pPr indent="0" lvl="0" marL="0" marR="0" rtl="0" algn="r">
              <a:lnSpc>
                <a:spcPct val="100000"/>
              </a:lnSpc>
              <a:spcBef>
                <a:spcPts val="0"/>
              </a:spcBef>
              <a:spcAft>
                <a:spcPts val="0"/>
              </a:spcAft>
              <a:buClr>
                <a:schemeClr val="lt1"/>
              </a:buClr>
              <a:buSzPts val="1000"/>
              <a:buFont typeface="Calibri"/>
              <a:buNone/>
            </a:pPr>
            <a:fld id="{00000000-1234-1234-1234-123412341234}" type="slidenum">
              <a:rPr lang="ms-MY"/>
              <a:t>‹#›</a:t>
            </a:fld>
            <a:endParaRPr/>
          </a:p>
        </p:txBody>
      </p:sp>
      <p:sp>
        <p:nvSpPr>
          <p:cNvPr id="126" name="Google Shape;126;p18"/>
          <p:cNvSpPr/>
          <p:nvPr/>
        </p:nvSpPr>
        <p:spPr>
          <a:xfrm>
            <a:off x="149243" y="714403"/>
            <a:ext cx="10423507" cy="3057498"/>
          </a:xfrm>
          <a:prstGeom prst="roundRect">
            <a:avLst>
              <a:gd fmla="val 16667" name="adj"/>
            </a:avLst>
          </a:prstGeom>
          <a:solidFill>
            <a:srgbClr val="F2F2F2"/>
          </a:solidFill>
          <a:ln>
            <a:noFill/>
          </a:ln>
        </p:spPr>
        <p:txBody>
          <a:bodyPr anchorCtr="0" anchor="ctr" bIns="45700" lIns="91425" spcFirstLastPara="1" rIns="91425" wrap="square" tIns="45700">
            <a:noAutofit/>
          </a:bodyPr>
          <a:lstStyle/>
          <a:p>
            <a:pPr indent="0" lvl="0" marL="382270" marR="0" rtl="0" algn="l">
              <a:lnSpc>
                <a:spcPct val="76666"/>
              </a:lnSpc>
              <a:spcBef>
                <a:spcPts val="600"/>
              </a:spcBef>
              <a:spcAft>
                <a:spcPts val="0"/>
              </a:spcAft>
              <a:buNone/>
            </a:pPr>
            <a:r>
              <a:rPr b="0" i="0" lang="ms-MY" sz="1800" u="none" cap="none" strike="noStrike">
                <a:solidFill>
                  <a:schemeClr val="dk1"/>
                </a:solidFill>
                <a:latin typeface="Arial"/>
                <a:ea typeface="Arial"/>
                <a:cs typeface="Arial"/>
                <a:sym typeface="Arial"/>
              </a:rPr>
              <a:t>Struktur kurikulum program PPG Dalam Jabatan terdiri dari 3 kelompok mata kuliah yaitu</a:t>
            </a:r>
            <a:endParaRPr b="0" i="0" sz="1800" u="none" cap="none" strike="noStrike">
              <a:solidFill>
                <a:schemeClr val="dk1"/>
              </a:solidFill>
              <a:latin typeface="Arial"/>
              <a:ea typeface="Arial"/>
              <a:cs typeface="Arial"/>
              <a:sym typeface="Arial"/>
            </a:endParaRPr>
          </a:p>
          <a:p>
            <a:pPr indent="-342900" lvl="0" marL="725170" marR="0" rtl="0" algn="l">
              <a:spcBef>
                <a:spcPts val="0"/>
              </a:spcBef>
              <a:spcAft>
                <a:spcPts val="0"/>
              </a:spcAft>
              <a:buClr>
                <a:schemeClr val="dk1"/>
              </a:buClr>
              <a:buSzPts val="1800"/>
              <a:buFont typeface="Arial"/>
              <a:buAutoNum type="arabicParenBoth"/>
            </a:pPr>
            <a:r>
              <a:rPr b="0" i="0" lang="ms-MY" sz="1800" u="none" cap="none" strike="noStrike">
                <a:solidFill>
                  <a:schemeClr val="dk1"/>
                </a:solidFill>
                <a:latin typeface="Arial"/>
                <a:ea typeface="Arial"/>
                <a:cs typeface="Arial"/>
                <a:sym typeface="Arial"/>
              </a:rPr>
              <a:t>pendalaman materi pedagogik dan bidang studi</a:t>
            </a:r>
            <a:endParaRPr/>
          </a:p>
          <a:p>
            <a:pPr indent="-342900" lvl="0" marL="725170" marR="0" rtl="0" algn="l">
              <a:spcBef>
                <a:spcPts val="0"/>
              </a:spcBef>
              <a:spcAft>
                <a:spcPts val="0"/>
              </a:spcAft>
              <a:buClr>
                <a:schemeClr val="dk1"/>
              </a:buClr>
              <a:buSzPts val="1800"/>
              <a:buFont typeface="Arial"/>
              <a:buAutoNum type="arabicParenBoth"/>
            </a:pPr>
            <a:r>
              <a:rPr b="0" i="0" lang="ms-MY" sz="1800" u="none" cap="none" strike="noStrike">
                <a:solidFill>
                  <a:schemeClr val="dk1"/>
                </a:solidFill>
                <a:latin typeface="Arial"/>
                <a:ea typeface="Arial"/>
                <a:cs typeface="Arial"/>
                <a:sym typeface="Arial"/>
              </a:rPr>
              <a:t>pengembangan perangkat pembelajaran dan </a:t>
            </a:r>
            <a:r>
              <a:rPr b="0" i="1" lang="ms-MY" sz="1800" u="none" cap="none" strike="noStrike">
                <a:solidFill>
                  <a:schemeClr val="dk1"/>
                </a:solidFill>
                <a:latin typeface="Arial"/>
                <a:ea typeface="Arial"/>
                <a:cs typeface="Arial"/>
                <a:sym typeface="Arial"/>
              </a:rPr>
              <a:t>new model peerteaching</a:t>
            </a:r>
            <a:endParaRPr b="0" i="1" sz="1800" u="none" cap="none" strike="noStrike">
              <a:solidFill>
                <a:schemeClr val="dk1"/>
              </a:solidFill>
              <a:latin typeface="Arial"/>
              <a:ea typeface="Arial"/>
              <a:cs typeface="Arial"/>
              <a:sym typeface="Arial"/>
            </a:endParaRPr>
          </a:p>
          <a:p>
            <a:pPr indent="-342900" lvl="0" marL="725170" marR="0" rtl="0" algn="l">
              <a:spcBef>
                <a:spcPts val="0"/>
              </a:spcBef>
              <a:spcAft>
                <a:spcPts val="0"/>
              </a:spcAft>
              <a:buClr>
                <a:schemeClr val="dk1"/>
              </a:buClr>
              <a:buSzPts val="1800"/>
              <a:buFont typeface="Arial"/>
              <a:buAutoNum type="arabicParenBoth"/>
            </a:pPr>
            <a:r>
              <a:rPr b="0" i="0" lang="ms-MY" sz="1800" u="none" cap="none" strike="noStrike">
                <a:solidFill>
                  <a:schemeClr val="dk1"/>
                </a:solidFill>
                <a:latin typeface="Arial"/>
                <a:ea typeface="Arial"/>
                <a:cs typeface="Arial"/>
                <a:sym typeface="Arial"/>
              </a:rPr>
              <a:t>praktik pengalaman lapangan.</a:t>
            </a:r>
            <a:endParaRPr b="0" i="0" sz="1800" u="none" cap="none" strike="noStrike">
              <a:solidFill>
                <a:schemeClr val="dk1"/>
              </a:solidFill>
              <a:latin typeface="Arial"/>
              <a:ea typeface="Arial"/>
              <a:cs typeface="Arial"/>
              <a:sym typeface="Arial"/>
            </a:endParaRPr>
          </a:p>
          <a:p>
            <a:pPr indent="0" lvl="0" marL="382270" marR="347980" rtl="0" algn="just">
              <a:spcBef>
                <a:spcPts val="595"/>
              </a:spcBef>
              <a:spcAft>
                <a:spcPts val="0"/>
              </a:spcAft>
              <a:buNone/>
            </a:pPr>
            <a:r>
              <a:rPr b="0" i="0" lang="ms-MY" sz="1800" u="none" cap="none" strike="noStrike">
                <a:solidFill>
                  <a:schemeClr val="dk1"/>
                </a:solidFill>
                <a:latin typeface="Arial"/>
                <a:ea typeface="Arial"/>
                <a:cs typeface="Arial"/>
                <a:sym typeface="Arial"/>
              </a:rPr>
              <a:t>Berdasarkan standar pendidikan guru beban belajar program PPG adalah 36 - 40 sks. Untuk PPG Dalam Jabatan, beban belajar yang harus ditempuh sebanyak 12 sks, sedangkan beban belajar sebanyak 24 sks dipenuhi melalui rekognisi pengalaman lampau. Beban belajar 12 sks yang harus ditempuh disajikan dalam tabel berikut :</a:t>
            </a:r>
            <a:endParaRPr/>
          </a:p>
          <a:p>
            <a:pPr indent="0" lvl="0" marL="382270" marR="347980" rtl="0" algn="just">
              <a:spcBef>
                <a:spcPts val="595"/>
              </a:spcBef>
              <a:spcAft>
                <a:spcPts val="0"/>
              </a:spcAft>
              <a:buNone/>
            </a:pPr>
            <a:r>
              <a:t/>
            </a:r>
            <a:endParaRPr b="0" i="0" sz="1800" u="none" cap="none" strike="noStrike">
              <a:solidFill>
                <a:schemeClr val="dk1"/>
              </a:solidFill>
              <a:latin typeface="Times New Roman"/>
              <a:ea typeface="Times New Roman"/>
              <a:cs typeface="Times New Roman"/>
              <a:sym typeface="Times New Roman"/>
            </a:endParaRPr>
          </a:p>
        </p:txBody>
      </p:sp>
      <p:graphicFrame>
        <p:nvGraphicFramePr>
          <p:cNvPr id="127" name="Google Shape;127;p18"/>
          <p:cNvGraphicFramePr/>
          <p:nvPr/>
        </p:nvGraphicFramePr>
        <p:xfrm>
          <a:off x="1009649" y="3771901"/>
          <a:ext cx="3000000" cy="3000000"/>
        </p:xfrm>
        <a:graphic>
          <a:graphicData uri="http://schemas.openxmlformats.org/drawingml/2006/table">
            <a:tbl>
              <a:tblPr bandCol="1" bandRow="1" firstCol="1" firstRow="1" lastCol="1" lastRow="1">
                <a:noFill/>
                <a:tableStyleId>{C80B6C28-CE92-48B3-AC6E-AE3973127A4E}</a:tableStyleId>
              </a:tblPr>
              <a:tblGrid>
                <a:gridCol w="481075"/>
                <a:gridCol w="4059800"/>
                <a:gridCol w="1469600"/>
                <a:gridCol w="1866725"/>
              </a:tblGrid>
              <a:tr h="638050">
                <a:tc>
                  <a:txBody>
                    <a:bodyPr/>
                    <a:lstStyle/>
                    <a:p>
                      <a:pPr indent="0" lvl="0" marL="54610" marR="50165" rtl="0" algn="ctr">
                        <a:spcBef>
                          <a:spcPts val="0"/>
                        </a:spcBef>
                        <a:spcAft>
                          <a:spcPts val="0"/>
                        </a:spcAft>
                        <a:buNone/>
                      </a:pPr>
                      <a:r>
                        <a:rPr lang="ms-MY" sz="1600">
                          <a:latin typeface="Arial"/>
                          <a:ea typeface="Arial"/>
                          <a:cs typeface="Arial"/>
                          <a:sym typeface="Arial"/>
                        </a:rPr>
                        <a:t>No</a:t>
                      </a:r>
                      <a:endParaRPr sz="1600">
                        <a:latin typeface="Arial"/>
                        <a:ea typeface="Arial"/>
                        <a:cs typeface="Arial"/>
                        <a:sym typeface="Arial"/>
                      </a:endParaRPr>
                    </a:p>
                  </a:txBody>
                  <a:tcPr marT="0" marB="0" marR="0" marL="0"/>
                </a:tc>
                <a:tc>
                  <a:txBody>
                    <a:bodyPr/>
                    <a:lstStyle/>
                    <a:p>
                      <a:pPr indent="0" lvl="0" marL="937260" marR="932180" rtl="0" algn="ctr">
                        <a:spcBef>
                          <a:spcPts val="0"/>
                        </a:spcBef>
                        <a:spcAft>
                          <a:spcPts val="0"/>
                        </a:spcAft>
                        <a:buNone/>
                      </a:pPr>
                      <a:r>
                        <a:rPr lang="ms-MY" sz="1600">
                          <a:latin typeface="Arial"/>
                          <a:ea typeface="Arial"/>
                          <a:cs typeface="Arial"/>
                          <a:sym typeface="Arial"/>
                        </a:rPr>
                        <a:t>Mata Kuliah</a:t>
                      </a:r>
                      <a:endParaRPr sz="1600">
                        <a:latin typeface="Arial"/>
                        <a:ea typeface="Arial"/>
                        <a:cs typeface="Arial"/>
                        <a:sym typeface="Arial"/>
                      </a:endParaRPr>
                    </a:p>
                  </a:txBody>
                  <a:tcPr marT="0" marB="0" marR="0" marL="0"/>
                </a:tc>
                <a:tc>
                  <a:txBody>
                    <a:bodyPr/>
                    <a:lstStyle/>
                    <a:p>
                      <a:pPr indent="203834" lvl="0" marL="81915" marR="75565" rtl="0" algn="l">
                        <a:spcBef>
                          <a:spcPts val="0"/>
                        </a:spcBef>
                        <a:spcAft>
                          <a:spcPts val="0"/>
                        </a:spcAft>
                        <a:buNone/>
                      </a:pPr>
                      <a:r>
                        <a:rPr lang="ms-MY" sz="1600">
                          <a:latin typeface="Arial"/>
                          <a:ea typeface="Arial"/>
                          <a:cs typeface="Arial"/>
                          <a:sym typeface="Arial"/>
                        </a:rPr>
                        <a:t>Beban Belajar (sks)</a:t>
                      </a:r>
                      <a:endParaRPr sz="1600">
                        <a:latin typeface="Arial"/>
                        <a:ea typeface="Arial"/>
                        <a:cs typeface="Arial"/>
                        <a:sym typeface="Arial"/>
                      </a:endParaRPr>
                    </a:p>
                  </a:txBody>
                  <a:tcPr marT="0" marB="0" marR="0" marL="0"/>
                </a:tc>
                <a:tc>
                  <a:txBody>
                    <a:bodyPr/>
                    <a:lstStyle/>
                    <a:p>
                      <a:pPr indent="0" lvl="0" marL="340360" marR="0" rtl="0" algn="l">
                        <a:spcBef>
                          <a:spcPts val="0"/>
                        </a:spcBef>
                        <a:spcAft>
                          <a:spcPts val="0"/>
                        </a:spcAft>
                        <a:buNone/>
                      </a:pPr>
                      <a:r>
                        <a:rPr lang="ms-MY" sz="1600">
                          <a:latin typeface="Arial"/>
                          <a:ea typeface="Arial"/>
                          <a:cs typeface="Arial"/>
                          <a:sym typeface="Arial"/>
                        </a:rPr>
                        <a:t>Kategori</a:t>
                      </a:r>
                      <a:endParaRPr sz="1600">
                        <a:latin typeface="Arial"/>
                        <a:ea typeface="Arial"/>
                        <a:cs typeface="Arial"/>
                        <a:sym typeface="Arial"/>
                      </a:endParaRPr>
                    </a:p>
                  </a:txBody>
                  <a:tcPr marT="0" marB="0" marR="0" marL="0"/>
                </a:tc>
              </a:tr>
              <a:tr h="635025">
                <a:tc>
                  <a:txBody>
                    <a:bodyPr/>
                    <a:lstStyle/>
                    <a:p>
                      <a:pPr indent="0" lvl="0" marL="54610" marR="120015" rtl="0" algn="ctr">
                        <a:spcBef>
                          <a:spcPts val="0"/>
                        </a:spcBef>
                        <a:spcAft>
                          <a:spcPts val="0"/>
                        </a:spcAft>
                        <a:buNone/>
                      </a:pPr>
                      <a:r>
                        <a:rPr lang="ms-MY" sz="1600">
                          <a:latin typeface="Arial"/>
                          <a:ea typeface="Arial"/>
                          <a:cs typeface="Arial"/>
                          <a:sym typeface="Arial"/>
                        </a:rPr>
                        <a:t>1.</a:t>
                      </a:r>
                      <a:endParaRPr sz="1600">
                        <a:latin typeface="Arial"/>
                        <a:ea typeface="Arial"/>
                        <a:cs typeface="Arial"/>
                        <a:sym typeface="Arial"/>
                      </a:endParaRPr>
                    </a:p>
                  </a:txBody>
                  <a:tcPr marT="0" marB="0" marR="0" marL="0"/>
                </a:tc>
                <a:tc>
                  <a:txBody>
                    <a:bodyPr/>
                    <a:lstStyle/>
                    <a:p>
                      <a:pPr indent="0" lvl="0" marL="67945" marR="528320" rtl="0" algn="l">
                        <a:spcBef>
                          <a:spcPts val="0"/>
                        </a:spcBef>
                        <a:spcAft>
                          <a:spcPts val="0"/>
                        </a:spcAft>
                        <a:buNone/>
                      </a:pPr>
                      <a:r>
                        <a:rPr lang="ms-MY" sz="1600">
                          <a:latin typeface="Arial"/>
                          <a:ea typeface="Arial"/>
                          <a:cs typeface="Arial"/>
                          <a:sym typeface="Arial"/>
                        </a:rPr>
                        <a:t>Pendalaman Materi Pedagogik dan Bidang Studi</a:t>
                      </a:r>
                      <a:endParaRPr sz="1600">
                        <a:latin typeface="Arial"/>
                        <a:ea typeface="Arial"/>
                        <a:cs typeface="Arial"/>
                        <a:sym typeface="Arial"/>
                      </a:endParaRPr>
                    </a:p>
                  </a:txBody>
                  <a:tcPr marT="0" marB="0" marR="0" marL="0"/>
                </a:tc>
                <a:tc>
                  <a:txBody>
                    <a:bodyPr/>
                    <a:lstStyle/>
                    <a:p>
                      <a:pPr indent="0" lvl="0" marL="0" marR="448310" rtl="0" algn="r">
                        <a:spcBef>
                          <a:spcPts val="0"/>
                        </a:spcBef>
                        <a:spcAft>
                          <a:spcPts val="0"/>
                        </a:spcAft>
                        <a:buNone/>
                      </a:pPr>
                      <a:r>
                        <a:rPr lang="ms-MY" sz="1600">
                          <a:latin typeface="Arial"/>
                          <a:ea typeface="Arial"/>
                          <a:cs typeface="Arial"/>
                          <a:sym typeface="Arial"/>
                        </a:rPr>
                        <a:t>5</a:t>
                      </a:r>
                      <a:endParaRPr sz="1600">
                        <a:latin typeface="Arial"/>
                        <a:ea typeface="Arial"/>
                        <a:cs typeface="Arial"/>
                        <a:sym typeface="Arial"/>
                      </a:endParaRPr>
                    </a:p>
                  </a:txBody>
                  <a:tcPr marT="0" marB="0" marR="0" marL="0"/>
                </a:tc>
                <a:tc>
                  <a:txBody>
                    <a:bodyPr/>
                    <a:lstStyle/>
                    <a:p>
                      <a:pPr indent="0" lvl="0" marL="68580" marR="0" rtl="0" algn="l">
                        <a:spcBef>
                          <a:spcPts val="0"/>
                        </a:spcBef>
                        <a:spcAft>
                          <a:spcPts val="0"/>
                        </a:spcAft>
                        <a:buNone/>
                      </a:pPr>
                      <a:r>
                        <a:rPr lang="ms-MY" sz="1600">
                          <a:latin typeface="Arial"/>
                          <a:ea typeface="Arial"/>
                          <a:cs typeface="Arial"/>
                          <a:sym typeface="Arial"/>
                        </a:rPr>
                        <a:t>Tutorial/Kuliah</a:t>
                      </a:r>
                      <a:endParaRPr sz="1600">
                        <a:latin typeface="Arial"/>
                        <a:ea typeface="Arial"/>
                        <a:cs typeface="Arial"/>
                        <a:sym typeface="Arial"/>
                      </a:endParaRPr>
                    </a:p>
                  </a:txBody>
                  <a:tcPr marT="0" marB="0" marR="0" marL="0"/>
                </a:tc>
              </a:tr>
              <a:tr h="872275">
                <a:tc>
                  <a:txBody>
                    <a:bodyPr/>
                    <a:lstStyle/>
                    <a:p>
                      <a:pPr indent="0" lvl="0" marL="54610" marR="120015" rtl="0" algn="ctr">
                        <a:spcBef>
                          <a:spcPts val="0"/>
                        </a:spcBef>
                        <a:spcAft>
                          <a:spcPts val="0"/>
                        </a:spcAft>
                        <a:buNone/>
                      </a:pPr>
                      <a:r>
                        <a:rPr lang="ms-MY" sz="1600">
                          <a:latin typeface="Arial"/>
                          <a:ea typeface="Arial"/>
                          <a:cs typeface="Arial"/>
                          <a:sym typeface="Arial"/>
                        </a:rPr>
                        <a:t>2.</a:t>
                      </a:r>
                      <a:endParaRPr sz="1600">
                        <a:latin typeface="Arial"/>
                        <a:ea typeface="Arial"/>
                        <a:cs typeface="Arial"/>
                        <a:sym typeface="Arial"/>
                      </a:endParaRPr>
                    </a:p>
                  </a:txBody>
                  <a:tcPr marT="0" marB="0" marR="0" marL="0"/>
                </a:tc>
                <a:tc>
                  <a:txBody>
                    <a:bodyPr/>
                    <a:lstStyle/>
                    <a:p>
                      <a:pPr indent="-67945" lvl="0" marL="67945" marR="296545" rtl="0" algn="l">
                        <a:spcBef>
                          <a:spcPts val="0"/>
                        </a:spcBef>
                        <a:spcAft>
                          <a:spcPts val="0"/>
                        </a:spcAft>
                        <a:buNone/>
                      </a:pPr>
                      <a:r>
                        <a:rPr lang="ms-MY" sz="1600">
                          <a:latin typeface="Arial"/>
                          <a:ea typeface="Arial"/>
                          <a:cs typeface="Arial"/>
                          <a:sym typeface="Arial"/>
                        </a:rPr>
                        <a:t> Pengembangan Perangkat pembelajaran dan New Model Peerteaching</a:t>
                      </a:r>
                      <a:endParaRPr sz="1600">
                        <a:latin typeface="Arial"/>
                        <a:ea typeface="Arial"/>
                        <a:cs typeface="Arial"/>
                        <a:sym typeface="Arial"/>
                      </a:endParaRPr>
                    </a:p>
                  </a:txBody>
                  <a:tcPr marT="0" marB="0" marR="0" marL="0"/>
                </a:tc>
                <a:tc>
                  <a:txBody>
                    <a:bodyPr/>
                    <a:lstStyle/>
                    <a:p>
                      <a:pPr indent="0" lvl="0" marL="0" marR="448310" rtl="0" algn="r">
                        <a:spcBef>
                          <a:spcPts val="0"/>
                        </a:spcBef>
                        <a:spcAft>
                          <a:spcPts val="0"/>
                        </a:spcAft>
                        <a:buNone/>
                      </a:pPr>
                      <a:r>
                        <a:rPr lang="ms-MY" sz="1600">
                          <a:latin typeface="Arial"/>
                          <a:ea typeface="Arial"/>
                          <a:cs typeface="Arial"/>
                          <a:sym typeface="Arial"/>
                        </a:rPr>
                        <a:t>3</a:t>
                      </a:r>
                      <a:endParaRPr sz="1600">
                        <a:latin typeface="Arial"/>
                        <a:ea typeface="Arial"/>
                        <a:cs typeface="Arial"/>
                        <a:sym typeface="Arial"/>
                      </a:endParaRPr>
                    </a:p>
                  </a:txBody>
                  <a:tcPr marT="0" marB="0" marR="0" marL="0"/>
                </a:tc>
                <a:tc>
                  <a:txBody>
                    <a:bodyPr/>
                    <a:lstStyle/>
                    <a:p>
                      <a:pPr indent="0" lvl="0" marL="68580" marR="522605" rtl="0" algn="l">
                        <a:spcBef>
                          <a:spcPts val="0"/>
                        </a:spcBef>
                        <a:spcAft>
                          <a:spcPts val="0"/>
                        </a:spcAft>
                        <a:buNone/>
                      </a:pPr>
                      <a:r>
                        <a:rPr lang="ms-MY" sz="1600">
                          <a:latin typeface="Arial"/>
                          <a:ea typeface="Arial"/>
                          <a:cs typeface="Arial"/>
                          <a:sym typeface="Arial"/>
                        </a:rPr>
                        <a:t>Seminar/ Lokakarya</a:t>
                      </a:r>
                      <a:endParaRPr sz="1600">
                        <a:latin typeface="Arial"/>
                        <a:ea typeface="Arial"/>
                        <a:cs typeface="Arial"/>
                        <a:sym typeface="Arial"/>
                      </a:endParaRPr>
                    </a:p>
                  </a:txBody>
                  <a:tcPr marT="0" marB="0" marR="0" marL="0"/>
                </a:tc>
              </a:tr>
              <a:tr h="359400">
                <a:tc>
                  <a:txBody>
                    <a:bodyPr/>
                    <a:lstStyle/>
                    <a:p>
                      <a:pPr indent="0" lvl="0" marL="54610" marR="120015" rtl="0" algn="ctr">
                        <a:spcBef>
                          <a:spcPts val="0"/>
                        </a:spcBef>
                        <a:spcAft>
                          <a:spcPts val="0"/>
                        </a:spcAft>
                        <a:buNone/>
                      </a:pPr>
                      <a:r>
                        <a:rPr lang="ms-MY" sz="1600">
                          <a:latin typeface="Arial"/>
                          <a:ea typeface="Arial"/>
                          <a:cs typeface="Arial"/>
                          <a:sym typeface="Arial"/>
                        </a:rPr>
                        <a:t>3.</a:t>
                      </a:r>
                      <a:endParaRPr sz="1600">
                        <a:latin typeface="Arial"/>
                        <a:ea typeface="Arial"/>
                        <a:cs typeface="Arial"/>
                        <a:sym typeface="Arial"/>
                      </a:endParaRPr>
                    </a:p>
                  </a:txBody>
                  <a:tcPr marT="0" marB="0" marR="0" marL="0"/>
                </a:tc>
                <a:tc>
                  <a:txBody>
                    <a:bodyPr/>
                    <a:lstStyle/>
                    <a:p>
                      <a:pPr indent="0" lvl="0" marL="0" marR="0" rtl="0" algn="l">
                        <a:spcBef>
                          <a:spcPts val="0"/>
                        </a:spcBef>
                        <a:spcAft>
                          <a:spcPts val="0"/>
                        </a:spcAft>
                        <a:buNone/>
                      </a:pPr>
                      <a:r>
                        <a:rPr lang="ms-MY" sz="1600">
                          <a:latin typeface="Arial"/>
                          <a:ea typeface="Arial"/>
                          <a:cs typeface="Arial"/>
                          <a:sym typeface="Arial"/>
                        </a:rPr>
                        <a:t> Praktik Pengalaman Lapangan</a:t>
                      </a:r>
                      <a:endParaRPr sz="1600">
                        <a:latin typeface="Arial"/>
                        <a:ea typeface="Arial"/>
                        <a:cs typeface="Arial"/>
                        <a:sym typeface="Arial"/>
                      </a:endParaRPr>
                    </a:p>
                  </a:txBody>
                  <a:tcPr marT="0" marB="0" marR="0" marL="0"/>
                </a:tc>
                <a:tc>
                  <a:txBody>
                    <a:bodyPr/>
                    <a:lstStyle/>
                    <a:p>
                      <a:pPr indent="0" lvl="0" marL="0" marR="137160" rtl="0" algn="ctr">
                        <a:spcBef>
                          <a:spcPts val="0"/>
                        </a:spcBef>
                        <a:spcAft>
                          <a:spcPts val="0"/>
                        </a:spcAft>
                        <a:buNone/>
                      </a:pPr>
                      <a:r>
                        <a:rPr lang="ms-MY" sz="1600">
                          <a:latin typeface="Arial"/>
                          <a:ea typeface="Arial"/>
                          <a:cs typeface="Arial"/>
                          <a:sym typeface="Arial"/>
                        </a:rPr>
                        <a:t>         4</a:t>
                      </a:r>
                      <a:endParaRPr sz="1600">
                        <a:latin typeface="Arial"/>
                        <a:ea typeface="Arial"/>
                        <a:cs typeface="Arial"/>
                        <a:sym typeface="Arial"/>
                      </a:endParaRPr>
                    </a:p>
                  </a:txBody>
                  <a:tcPr marT="0" marB="0" marR="0" marL="0"/>
                </a:tc>
                <a:tc>
                  <a:txBody>
                    <a:bodyPr/>
                    <a:lstStyle/>
                    <a:p>
                      <a:pPr indent="0" lvl="0" marL="68580" marR="0" rtl="0" algn="l">
                        <a:spcBef>
                          <a:spcPts val="0"/>
                        </a:spcBef>
                        <a:spcAft>
                          <a:spcPts val="0"/>
                        </a:spcAft>
                        <a:buNone/>
                      </a:pPr>
                      <a:r>
                        <a:rPr lang="ms-MY" sz="1600">
                          <a:latin typeface="Arial"/>
                          <a:ea typeface="Arial"/>
                          <a:cs typeface="Arial"/>
                          <a:sym typeface="Arial"/>
                        </a:rPr>
                        <a:t>Lapangan</a:t>
                      </a:r>
                      <a:endParaRPr sz="1600">
                        <a:latin typeface="Arial"/>
                        <a:ea typeface="Arial"/>
                        <a:cs typeface="Arial"/>
                        <a:sym typeface="Arial"/>
                      </a:endParaRPr>
                    </a:p>
                  </a:txBody>
                  <a:tcPr marT="0" marB="0" marR="0" marL="0"/>
                </a:tc>
              </a:tr>
              <a:tr h="359400">
                <a:tc gridSpan="2">
                  <a:txBody>
                    <a:bodyPr/>
                    <a:lstStyle/>
                    <a:p>
                      <a:pPr indent="0" lvl="0" marL="1269365" marR="1264285" rtl="0" algn="ctr">
                        <a:spcBef>
                          <a:spcPts val="0"/>
                        </a:spcBef>
                        <a:spcAft>
                          <a:spcPts val="0"/>
                        </a:spcAft>
                        <a:buNone/>
                      </a:pPr>
                      <a:r>
                        <a:rPr lang="ms-MY" sz="1600">
                          <a:latin typeface="Arial"/>
                          <a:ea typeface="Arial"/>
                          <a:cs typeface="Arial"/>
                          <a:sym typeface="Arial"/>
                        </a:rPr>
                        <a:t>Jumlah</a:t>
                      </a:r>
                      <a:endParaRPr sz="1600">
                        <a:latin typeface="Arial"/>
                        <a:ea typeface="Arial"/>
                        <a:cs typeface="Arial"/>
                        <a:sym typeface="Arial"/>
                      </a:endParaRPr>
                    </a:p>
                  </a:txBody>
                  <a:tcPr marT="0" marB="0" marR="0" marL="0"/>
                </a:tc>
                <a:tc hMerge="1"/>
                <a:tc gridSpan="2">
                  <a:txBody>
                    <a:bodyPr/>
                    <a:lstStyle/>
                    <a:p>
                      <a:pPr indent="0" lvl="0" marL="418465" marR="0" rtl="0" algn="l">
                        <a:spcBef>
                          <a:spcPts val="0"/>
                        </a:spcBef>
                        <a:spcAft>
                          <a:spcPts val="0"/>
                        </a:spcAft>
                        <a:buNone/>
                      </a:pPr>
                      <a:r>
                        <a:rPr lang="ms-MY" sz="1600">
                          <a:latin typeface="Arial"/>
                          <a:ea typeface="Arial"/>
                          <a:cs typeface="Arial"/>
                          <a:sym typeface="Arial"/>
                        </a:rPr>
                        <a:t>12</a:t>
                      </a:r>
                      <a:endParaRPr sz="1600">
                        <a:latin typeface="Arial"/>
                        <a:ea typeface="Arial"/>
                        <a:cs typeface="Arial"/>
                        <a:sym typeface="Arial"/>
                      </a:endParaRPr>
                    </a:p>
                  </a:txBody>
                  <a:tcPr marT="0" marB="0" marR="0" marL="0"/>
                </a:tc>
                <a:tc hMerge="1"/>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pic>
        <p:nvPicPr>
          <p:cNvPr id="132" name="Google Shape;132;p19"/>
          <p:cNvPicPr preferRelativeResize="0"/>
          <p:nvPr/>
        </p:nvPicPr>
        <p:blipFill rotWithShape="1">
          <a:blip r:embed="rId3">
            <a:alphaModFix/>
          </a:blip>
          <a:srcRect b="0" l="0" r="0" t="0"/>
          <a:stretch/>
        </p:blipFill>
        <p:spPr>
          <a:xfrm>
            <a:off x="1162050" y="971550"/>
            <a:ext cx="9458324" cy="5664489"/>
          </a:xfrm>
          <a:prstGeom prst="rect">
            <a:avLst/>
          </a:prstGeom>
          <a:noFill/>
          <a:ln>
            <a:noFill/>
          </a:ln>
        </p:spPr>
      </p:pic>
      <p:sp>
        <p:nvSpPr>
          <p:cNvPr id="133" name="Google Shape;133;p19"/>
          <p:cNvSpPr txBox="1"/>
          <p:nvPr>
            <p:ph type="title"/>
          </p:nvPr>
        </p:nvSpPr>
        <p:spPr>
          <a:xfrm>
            <a:off x="414757" y="221960"/>
            <a:ext cx="10681868" cy="492443"/>
          </a:xfrm>
          <a:prstGeom prst="rect">
            <a:avLst/>
          </a:prstGeom>
          <a:noFill/>
          <a:ln>
            <a:noFill/>
          </a:ln>
        </p:spPr>
        <p:txBody>
          <a:bodyPr anchorCtr="0" anchor="t" bIns="0" lIns="0" spcFirstLastPara="1" rIns="0" wrap="square" tIns="0">
            <a:spAutoFit/>
          </a:bodyPr>
          <a:lstStyle/>
          <a:p>
            <a:pPr indent="0" lvl="0" marL="0" rtl="0" algn="l">
              <a:lnSpc>
                <a:spcPct val="100000"/>
              </a:lnSpc>
              <a:spcBef>
                <a:spcPts val="0"/>
              </a:spcBef>
              <a:spcAft>
                <a:spcPts val="0"/>
              </a:spcAft>
              <a:buClr>
                <a:srgbClr val="0070C0"/>
              </a:buClr>
              <a:buSzPts val="1400"/>
              <a:buFont typeface="Arial"/>
              <a:buNone/>
            </a:pPr>
            <a:r>
              <a:rPr lang="ms-MY" sz="3200">
                <a:solidFill>
                  <a:srgbClr val="0070C0"/>
                </a:solidFill>
                <a:latin typeface="Arial"/>
                <a:ea typeface="Arial"/>
                <a:cs typeface="Arial"/>
                <a:sym typeface="Arial"/>
              </a:rPr>
              <a:t>ALUR PPG DALAM DARING</a:t>
            </a:r>
            <a:endParaRPr sz="3200">
              <a:solidFill>
                <a:srgbClr val="0070C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0"/>
          <p:cNvSpPr txBox="1"/>
          <p:nvPr/>
        </p:nvSpPr>
        <p:spPr>
          <a:xfrm>
            <a:off x="542924" y="1038224"/>
            <a:ext cx="10172701" cy="6017032"/>
          </a:xfrm>
          <a:prstGeom prst="rect">
            <a:avLst/>
          </a:prstGeom>
          <a:noFill/>
          <a:ln>
            <a:noFill/>
          </a:ln>
        </p:spPr>
        <p:txBody>
          <a:bodyPr anchorCtr="0" anchor="t" bIns="45700" lIns="91425" spcFirstLastPara="1" rIns="91425" wrap="square" tIns="45700">
            <a:spAutoFit/>
          </a:bodyPr>
          <a:lstStyle/>
          <a:p>
            <a:pPr indent="0" lvl="1" marL="457200" marR="0" rtl="0" algn="l">
              <a:spcBef>
                <a:spcPts val="0"/>
              </a:spcBef>
              <a:spcAft>
                <a:spcPts val="0"/>
              </a:spcAft>
              <a:buNone/>
            </a:pPr>
            <a:r>
              <a:rPr b="0" i="0" lang="ms-MY" sz="1800" u="none" cap="none" strike="noStrike">
                <a:solidFill>
                  <a:schemeClr val="dk1"/>
                </a:solidFill>
                <a:latin typeface="Arial"/>
                <a:ea typeface="Arial"/>
                <a:cs typeface="Arial"/>
                <a:sym typeface="Arial"/>
              </a:rPr>
              <a:t>Definisi</a:t>
            </a:r>
            <a:endParaRPr b="0" i="0" sz="1800" u="none" cap="none" strike="noStrike">
              <a:solidFill>
                <a:schemeClr val="dk1"/>
              </a:solidFill>
              <a:latin typeface="Arial"/>
              <a:ea typeface="Arial"/>
              <a:cs typeface="Arial"/>
              <a:sym typeface="Arial"/>
            </a:endParaRPr>
          </a:p>
          <a:p>
            <a:pPr indent="-338138" lvl="2" marL="1252538" marR="473075" rtl="0" algn="just">
              <a:spcBef>
                <a:spcPts val="595"/>
              </a:spcBef>
              <a:spcAft>
                <a:spcPts val="0"/>
              </a:spcAft>
              <a:buNone/>
            </a:pPr>
            <a:r>
              <a:rPr b="0" i="0" lang="ms-MY" sz="1800" u="none" cap="none" strike="noStrike">
                <a:solidFill>
                  <a:schemeClr val="dk1"/>
                </a:solidFill>
                <a:latin typeface="Arial"/>
                <a:ea typeface="Arial"/>
                <a:cs typeface="Arial"/>
                <a:sym typeface="Arial"/>
              </a:rPr>
              <a:t>a. Kegiatan pendalaman materi melalui belajar mandiri ini merupakan kegiatan   pertama dari 7 tahapan kegiatan PPG Dalam Jabatan.</a:t>
            </a:r>
            <a:endParaRPr b="0" i="0" sz="1800" u="none" cap="none" strike="noStrike">
              <a:solidFill>
                <a:schemeClr val="dk1"/>
              </a:solidFill>
              <a:latin typeface="Arial"/>
              <a:ea typeface="Arial"/>
              <a:cs typeface="Arial"/>
              <a:sym typeface="Arial"/>
            </a:endParaRPr>
          </a:p>
          <a:p>
            <a:pPr indent="-338138" lvl="2" marL="1252538" marR="473075" rtl="0" algn="just">
              <a:spcBef>
                <a:spcPts val="595"/>
              </a:spcBef>
              <a:spcAft>
                <a:spcPts val="0"/>
              </a:spcAft>
              <a:buNone/>
            </a:pPr>
            <a:r>
              <a:rPr b="0" i="0" lang="ms-MY" sz="1800" u="none" cap="none" strike="noStrike">
                <a:solidFill>
                  <a:schemeClr val="dk1"/>
                </a:solidFill>
                <a:latin typeface="Arial"/>
                <a:ea typeface="Arial"/>
                <a:cs typeface="Arial"/>
                <a:sym typeface="Arial"/>
              </a:rPr>
              <a:t>b. Kegiatan Pendalaman Materi melalui Belajar Mandiri adalah kegiatan yang dilakukan oleh mahasiswa secara mandiri dan daring (bukan melalui tatap muka) untuk mempelajari/mendalami materi PPG, berdiskusi, dan berlatih menjawab soal secara daring di bawah bimbingan Dosen PPG</a:t>
            </a:r>
            <a:endParaRPr b="0" i="0" sz="1800" u="none" cap="none" strike="noStrike">
              <a:solidFill>
                <a:schemeClr val="dk1"/>
              </a:solidFill>
              <a:latin typeface="Arial"/>
              <a:ea typeface="Arial"/>
              <a:cs typeface="Arial"/>
              <a:sym typeface="Arial"/>
            </a:endParaRPr>
          </a:p>
          <a:p>
            <a:pPr indent="-338138" lvl="2" marL="1252538" marR="473075" rtl="0" algn="just">
              <a:spcBef>
                <a:spcPts val="595"/>
              </a:spcBef>
              <a:spcAft>
                <a:spcPts val="0"/>
              </a:spcAft>
              <a:buNone/>
            </a:pPr>
            <a:r>
              <a:rPr b="0" i="0" lang="ms-MY" sz="1800" u="none" cap="none" strike="noStrike">
                <a:solidFill>
                  <a:schemeClr val="dk1"/>
                </a:solidFill>
                <a:latin typeface="Arial"/>
                <a:ea typeface="Arial"/>
                <a:cs typeface="Arial"/>
                <a:sym typeface="Arial"/>
              </a:rPr>
              <a:t>c. Kegiatan ini memiliki bobot 5 sks dan diselesaikan dalam waktu 30 hari. Mahasiswa diwajibkan tuntas dalam mempelajari 6 modul Profesional, dan 4 modul Pedagogik. Masing-masing modul terdiri atas 4 Kegiatan Belajar (KB). Jadi, jumlah modul sebanyak 10 modul atau 40 KB.</a:t>
            </a:r>
            <a:endParaRPr b="0" i="0" sz="1800" u="none" cap="none" strike="noStrike">
              <a:solidFill>
                <a:schemeClr val="dk1"/>
              </a:solidFill>
              <a:latin typeface="Arial"/>
              <a:ea typeface="Arial"/>
              <a:cs typeface="Arial"/>
              <a:sym typeface="Arial"/>
            </a:endParaRPr>
          </a:p>
          <a:p>
            <a:pPr indent="0" lvl="1" marL="457200" marR="0" rtl="0" algn="just">
              <a:spcBef>
                <a:spcPts val="580"/>
              </a:spcBef>
              <a:spcAft>
                <a:spcPts val="0"/>
              </a:spcAft>
              <a:buNone/>
            </a:pPr>
            <a:r>
              <a:rPr b="0" i="0" lang="ms-MY" sz="1800" u="none" cap="none" strike="noStrike">
                <a:solidFill>
                  <a:schemeClr val="dk1"/>
                </a:solidFill>
                <a:latin typeface="Arial"/>
                <a:ea typeface="Arial"/>
                <a:cs typeface="Arial"/>
                <a:sym typeface="Arial"/>
              </a:rPr>
              <a:t>Tujuan</a:t>
            </a:r>
            <a:endParaRPr b="0" i="0" sz="1800" u="none" cap="none" strike="noStrike">
              <a:solidFill>
                <a:schemeClr val="dk1"/>
              </a:solidFill>
              <a:latin typeface="Arial"/>
              <a:ea typeface="Arial"/>
              <a:cs typeface="Arial"/>
              <a:sym typeface="Arial"/>
            </a:endParaRPr>
          </a:p>
          <a:p>
            <a:pPr indent="0" lvl="0" marL="651510" marR="349885" rtl="0" algn="just">
              <a:spcBef>
                <a:spcPts val="600"/>
              </a:spcBef>
              <a:spcAft>
                <a:spcPts val="0"/>
              </a:spcAft>
              <a:buNone/>
            </a:pPr>
            <a:r>
              <a:rPr b="0" i="0" lang="ms-MY" sz="1800" u="none" cap="none" strike="noStrike">
                <a:solidFill>
                  <a:schemeClr val="dk1"/>
                </a:solidFill>
                <a:latin typeface="Arial"/>
                <a:ea typeface="Arial"/>
                <a:cs typeface="Arial"/>
                <a:sym typeface="Arial"/>
              </a:rPr>
              <a:t>Tujuan dari Kegiatan pendalaman materi melalui belajar mandiri ini adalah membekali mahasiswa di awal kegiatan PPG Dalam Jabatan mengenai materi bidang studi, pedagogik, TPACK (</a:t>
            </a:r>
            <a:r>
              <a:rPr b="0" i="1" lang="ms-MY" sz="1800" u="none" cap="none" strike="noStrike">
                <a:solidFill>
                  <a:schemeClr val="dk1"/>
                </a:solidFill>
                <a:latin typeface="Arial"/>
                <a:ea typeface="Arial"/>
                <a:cs typeface="Arial"/>
                <a:sym typeface="Arial"/>
              </a:rPr>
              <a:t>Technological. Pedagogical, Content Knowledge</a:t>
            </a:r>
            <a:r>
              <a:rPr b="0" i="0" lang="ms-MY" sz="1800" u="none" cap="none" strike="noStrike">
                <a:solidFill>
                  <a:schemeClr val="dk1"/>
                </a:solidFill>
                <a:latin typeface="Arial"/>
                <a:ea typeface="Arial"/>
                <a:cs typeface="Arial"/>
                <a:sym typeface="Arial"/>
              </a:rPr>
              <a:t>), dan HOTS (</a:t>
            </a:r>
            <a:r>
              <a:rPr b="0" i="1" lang="ms-MY" sz="1800" u="none" cap="none" strike="noStrike">
                <a:solidFill>
                  <a:schemeClr val="dk1"/>
                </a:solidFill>
                <a:latin typeface="Arial"/>
                <a:ea typeface="Arial"/>
                <a:cs typeface="Arial"/>
                <a:sym typeface="Arial"/>
              </a:rPr>
              <a:t>Higher Order Thinking Skills</a:t>
            </a:r>
            <a:r>
              <a:rPr b="0" i="0" lang="ms-MY" sz="1800" u="none" cap="none" strike="noStrike">
                <a:solidFill>
                  <a:schemeClr val="dk1"/>
                </a:solidFill>
                <a:latin typeface="Arial"/>
                <a:ea typeface="Arial"/>
                <a:cs typeface="Arial"/>
                <a:sym typeface="Arial"/>
              </a:rPr>
              <a:t>) agar mahasiswa menguasai materi bidang studi, pedagogi sebagai bekal di dalam melakukan perancangan pembelajaran pelaksanaan pembelajaran dan penilaian pembelajaran. Disamping itu mahasiswa diharapkan sukses dalam tahap Uji Kompetensi Mahasiswa PPG.</a:t>
            </a:r>
            <a:br>
              <a:rPr b="0" i="0" lang="ms-MY" sz="1800" u="none" cap="none" strike="noStrike">
                <a:solidFill>
                  <a:schemeClr val="dk1"/>
                </a:solidFill>
                <a:latin typeface="Arial"/>
                <a:ea typeface="Arial"/>
                <a:cs typeface="Arial"/>
                <a:sym typeface="Arial"/>
              </a:rPr>
            </a:br>
            <a:endParaRPr b="0" i="0" sz="1800" u="none" cap="none" strike="noStrike">
              <a:solidFill>
                <a:schemeClr val="dk1"/>
              </a:solidFill>
              <a:latin typeface="Arial"/>
              <a:ea typeface="Arial"/>
              <a:cs typeface="Arial"/>
              <a:sym typeface="Arial"/>
            </a:endParaRPr>
          </a:p>
        </p:txBody>
      </p:sp>
      <p:sp>
        <p:nvSpPr>
          <p:cNvPr id="139" name="Google Shape;139;p20"/>
          <p:cNvSpPr txBox="1"/>
          <p:nvPr>
            <p:ph type="title"/>
          </p:nvPr>
        </p:nvSpPr>
        <p:spPr>
          <a:xfrm>
            <a:off x="395018" y="388734"/>
            <a:ext cx="10515600" cy="67004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0070C0"/>
              </a:buClr>
              <a:buSzPts val="2800"/>
              <a:buFont typeface="Arial"/>
              <a:buNone/>
            </a:pPr>
            <a:r>
              <a:rPr b="1" lang="ms-MY" sz="2800">
                <a:solidFill>
                  <a:srgbClr val="0070C0"/>
                </a:solidFill>
                <a:latin typeface="Arial"/>
                <a:ea typeface="Arial"/>
                <a:cs typeface="Arial"/>
                <a:sym typeface="Arial"/>
              </a:rPr>
              <a:t>A. Pendalaman Materi</a:t>
            </a:r>
            <a:endParaRPr b="1" sz="2800">
              <a:solidFill>
                <a:srgbClr val="0070C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1"/>
          <p:cNvSpPr txBox="1"/>
          <p:nvPr/>
        </p:nvSpPr>
        <p:spPr>
          <a:xfrm>
            <a:off x="152400" y="183239"/>
            <a:ext cx="11544299" cy="6781344"/>
          </a:xfrm>
          <a:prstGeom prst="rect">
            <a:avLst/>
          </a:prstGeom>
          <a:noFill/>
          <a:ln>
            <a:noFill/>
          </a:ln>
        </p:spPr>
        <p:txBody>
          <a:bodyPr anchorCtr="0" anchor="t" bIns="45700" lIns="91425" spcFirstLastPara="1" rIns="91425" wrap="square" tIns="45700">
            <a:spAutoFit/>
          </a:bodyPr>
          <a:lstStyle/>
          <a:p>
            <a:pPr indent="-277813" lvl="1" marL="457200" marR="0" rtl="0" algn="l">
              <a:spcBef>
                <a:spcPts val="0"/>
              </a:spcBef>
              <a:spcAft>
                <a:spcPts val="0"/>
              </a:spcAft>
              <a:buNone/>
            </a:pPr>
            <a:r>
              <a:rPr b="1" i="0" lang="ms-MY" sz="1800" u="none" cap="none" strike="noStrike">
                <a:solidFill>
                  <a:schemeClr val="dk1"/>
                </a:solidFill>
                <a:latin typeface="Arial"/>
                <a:ea typeface="Arial"/>
                <a:cs typeface="Arial"/>
                <a:sym typeface="Arial"/>
              </a:rPr>
              <a:t>Aktivitas mahasiswa</a:t>
            </a:r>
            <a:endParaRPr b="1" i="0" sz="1800" u="none" cap="none" strike="noStrike">
              <a:solidFill>
                <a:schemeClr val="dk1"/>
              </a:solidFill>
              <a:latin typeface="Arial"/>
              <a:ea typeface="Arial"/>
              <a:cs typeface="Arial"/>
              <a:sym typeface="Arial"/>
            </a:endParaRPr>
          </a:p>
          <a:p>
            <a:pPr indent="-258762" lvl="1" marL="715963" marR="0" rtl="0" algn="l">
              <a:spcBef>
                <a:spcPts val="315"/>
              </a:spcBef>
              <a:spcAft>
                <a:spcPts val="0"/>
              </a:spcAft>
              <a:buNone/>
            </a:pPr>
            <a:r>
              <a:rPr b="0" i="0" lang="ms-MY" sz="1800" u="none" cap="none" strike="noStrike">
                <a:solidFill>
                  <a:schemeClr val="dk1"/>
                </a:solidFill>
                <a:latin typeface="Arial"/>
                <a:ea typeface="Arial"/>
                <a:cs typeface="Arial"/>
                <a:sym typeface="Arial"/>
              </a:rPr>
              <a:t>a. Mahasiswa wajib mempelajari secara mandiri 6 modul Bidang Studi (terdiri atas 24 KB) dan 4 modul Pedagogik (terdiri atas 16 KB).</a:t>
            </a:r>
            <a:endParaRPr b="0" i="0" sz="1800" u="none" cap="none" strike="noStrike">
              <a:solidFill>
                <a:schemeClr val="dk1"/>
              </a:solidFill>
              <a:latin typeface="Arial"/>
              <a:ea typeface="Arial"/>
              <a:cs typeface="Arial"/>
              <a:sym typeface="Arial"/>
            </a:endParaRPr>
          </a:p>
          <a:p>
            <a:pPr indent="-258762" lvl="1" marL="715963" marR="0" rtl="0" algn="l">
              <a:spcBef>
                <a:spcPts val="315"/>
              </a:spcBef>
              <a:spcAft>
                <a:spcPts val="0"/>
              </a:spcAft>
              <a:buNone/>
            </a:pPr>
            <a:r>
              <a:rPr b="0" i="0" lang="ms-MY" sz="1800" u="none" cap="none" strike="noStrike">
                <a:solidFill>
                  <a:schemeClr val="dk1"/>
                </a:solidFill>
                <a:latin typeface="Arial"/>
                <a:ea typeface="Arial"/>
                <a:cs typeface="Arial"/>
                <a:sym typeface="Arial"/>
              </a:rPr>
              <a:t>b. Untuk bisa mengakses modul secara daring, maka mahasiswa masuk melalui laman: </a:t>
            </a:r>
            <a:r>
              <a:rPr b="0" i="0" lang="ms-MY" sz="1800" u="sng" cap="none" strike="noStrike">
                <a:solidFill>
                  <a:schemeClr val="hlink"/>
                </a:solidFill>
                <a:latin typeface="Arial"/>
                <a:ea typeface="Arial"/>
                <a:cs typeface="Arial"/>
                <a:sym typeface="Arial"/>
                <a:hlinkClick r:id="rId3"/>
              </a:rPr>
              <a:t>https://ppg.kemdikbud.go.id</a:t>
            </a:r>
            <a:endParaRPr b="0" i="0" sz="1800" u="none" cap="none" strike="noStrike">
              <a:solidFill>
                <a:schemeClr val="dk1"/>
              </a:solidFill>
              <a:latin typeface="Arial"/>
              <a:ea typeface="Arial"/>
              <a:cs typeface="Arial"/>
              <a:sym typeface="Arial"/>
            </a:endParaRPr>
          </a:p>
          <a:p>
            <a:pPr indent="-258762" lvl="1" marL="715963" marR="0" rtl="0" algn="l">
              <a:spcBef>
                <a:spcPts val="315"/>
              </a:spcBef>
              <a:spcAft>
                <a:spcPts val="0"/>
              </a:spcAft>
              <a:buNone/>
            </a:pPr>
            <a:r>
              <a:rPr b="0" i="0" lang="ms-MY" sz="1800" u="none" cap="none" strike="noStrike">
                <a:solidFill>
                  <a:schemeClr val="dk1"/>
                </a:solidFill>
                <a:latin typeface="Arial"/>
                <a:ea typeface="Arial"/>
                <a:cs typeface="Arial"/>
                <a:sym typeface="Arial"/>
              </a:rPr>
              <a:t>c. Setiap 3 hari, mahasiswa wajib menyelesaikan pembelajaran 1 modul (4 KB) dan menguasai materi yang disajikan dalam modul tersebut.</a:t>
            </a:r>
            <a:endParaRPr b="0" i="0" sz="1800" u="none" cap="none" strike="noStrike">
              <a:solidFill>
                <a:schemeClr val="dk1"/>
              </a:solidFill>
              <a:latin typeface="Arial"/>
              <a:ea typeface="Arial"/>
              <a:cs typeface="Arial"/>
              <a:sym typeface="Arial"/>
            </a:endParaRPr>
          </a:p>
          <a:p>
            <a:pPr indent="0" lvl="1" marL="457200" marR="0" rtl="0" algn="l">
              <a:spcBef>
                <a:spcPts val="315"/>
              </a:spcBef>
              <a:spcAft>
                <a:spcPts val="0"/>
              </a:spcAft>
              <a:buNone/>
            </a:pPr>
            <a:r>
              <a:rPr b="0" i="0" lang="ms-MY" sz="1800" u="none" cap="none" strike="noStrike">
                <a:solidFill>
                  <a:schemeClr val="dk1"/>
                </a:solidFill>
                <a:latin typeface="Arial"/>
                <a:ea typeface="Arial"/>
                <a:cs typeface="Arial"/>
                <a:sym typeface="Arial"/>
              </a:rPr>
              <a:t>d. Mahasiswa wajib mengikuti secara aktif diskusi yang dipandu oleh dosen.</a:t>
            </a:r>
            <a:endParaRPr b="0" i="0" sz="1800" u="none" cap="none" strike="noStrike">
              <a:solidFill>
                <a:schemeClr val="dk1"/>
              </a:solidFill>
              <a:latin typeface="Arial"/>
              <a:ea typeface="Arial"/>
              <a:cs typeface="Arial"/>
              <a:sym typeface="Arial"/>
            </a:endParaRPr>
          </a:p>
          <a:p>
            <a:pPr indent="0" lvl="1" marL="457200" marR="0" rtl="0" algn="l">
              <a:spcBef>
                <a:spcPts val="315"/>
              </a:spcBef>
              <a:spcAft>
                <a:spcPts val="0"/>
              </a:spcAft>
              <a:buNone/>
            </a:pPr>
            <a:r>
              <a:rPr b="0" i="0" lang="ms-MY" sz="1800" u="none" cap="none" strike="noStrike">
                <a:solidFill>
                  <a:schemeClr val="dk1"/>
                </a:solidFill>
                <a:latin typeface="Arial"/>
                <a:ea typeface="Arial"/>
                <a:cs typeface="Arial"/>
                <a:sym typeface="Arial"/>
              </a:rPr>
              <a:t>e. Mahasiswa wajib mengerjakan tes formatif di akhir KB dan tes sumatif di akhir modul.</a:t>
            </a:r>
            <a:endParaRPr b="0" i="0" sz="1800" u="none" cap="none" strike="noStrike">
              <a:solidFill>
                <a:schemeClr val="dk1"/>
              </a:solidFill>
              <a:latin typeface="Arial"/>
              <a:ea typeface="Arial"/>
              <a:cs typeface="Arial"/>
              <a:sym typeface="Arial"/>
            </a:endParaRPr>
          </a:p>
          <a:p>
            <a:pPr indent="0" lvl="1" marL="457200" marR="0" rtl="0" algn="l">
              <a:spcBef>
                <a:spcPts val="315"/>
              </a:spcBef>
              <a:spcAft>
                <a:spcPts val="0"/>
              </a:spcAft>
              <a:buNone/>
            </a:pPr>
            <a:r>
              <a:rPr b="0" i="0" lang="ms-MY" sz="1800" u="none" cap="none" strike="noStrike">
                <a:solidFill>
                  <a:schemeClr val="dk1"/>
                </a:solidFill>
                <a:latin typeface="Arial"/>
                <a:ea typeface="Arial"/>
                <a:cs typeface="Arial"/>
                <a:sym typeface="Arial"/>
              </a:rPr>
              <a:t>f.  Mahasiswa melakukan refleksi atas aktivitas pendalaman materi.</a:t>
            </a:r>
            <a:endParaRPr/>
          </a:p>
          <a:p>
            <a:pPr indent="0" lvl="2" marL="914400" marR="0" rtl="0" algn="l">
              <a:lnSpc>
                <a:spcPct val="76388"/>
              </a:lnSpc>
              <a:spcBef>
                <a:spcPts val="0"/>
              </a:spcBef>
              <a:spcAft>
                <a:spcPts val="0"/>
              </a:spcAft>
              <a:buNone/>
            </a:pPr>
            <a:r>
              <a:t/>
            </a:r>
            <a:endParaRPr b="1" i="0" sz="1800" u="none" cap="none" strike="noStrike">
              <a:solidFill>
                <a:schemeClr val="dk1"/>
              </a:solidFill>
              <a:latin typeface="Arial"/>
              <a:ea typeface="Arial"/>
              <a:cs typeface="Arial"/>
              <a:sym typeface="Arial"/>
            </a:endParaRPr>
          </a:p>
          <a:p>
            <a:pPr indent="-735013" lvl="2" marL="914400" marR="0" rtl="0" algn="l">
              <a:spcBef>
                <a:spcPts val="0"/>
              </a:spcBef>
              <a:spcAft>
                <a:spcPts val="0"/>
              </a:spcAft>
              <a:buNone/>
            </a:pPr>
            <a:r>
              <a:rPr b="1" i="0" lang="ms-MY" sz="1800" u="none" cap="none" strike="noStrike">
                <a:solidFill>
                  <a:schemeClr val="dk1"/>
                </a:solidFill>
                <a:latin typeface="Arial"/>
                <a:ea typeface="Arial"/>
                <a:cs typeface="Arial"/>
                <a:sym typeface="Arial"/>
              </a:rPr>
              <a:t>Aktivitas Dosen</a:t>
            </a:r>
            <a:endParaRPr b="1" i="0" sz="1800" u="none" cap="none" strike="noStrike">
              <a:solidFill>
                <a:schemeClr val="dk1"/>
              </a:solidFill>
              <a:latin typeface="Arial"/>
              <a:ea typeface="Arial"/>
              <a:cs typeface="Arial"/>
              <a:sym typeface="Arial"/>
            </a:endParaRPr>
          </a:p>
          <a:p>
            <a:pPr indent="-269875" lvl="2" marL="447675" marR="0" rtl="0" algn="l">
              <a:spcBef>
                <a:spcPts val="600"/>
              </a:spcBef>
              <a:spcAft>
                <a:spcPts val="0"/>
              </a:spcAft>
              <a:buNone/>
            </a:pPr>
            <a:r>
              <a:rPr b="0" i="0" lang="ms-MY" sz="1800" u="none" cap="none" strike="noStrike">
                <a:solidFill>
                  <a:schemeClr val="dk1"/>
                </a:solidFill>
                <a:latin typeface="Arial"/>
                <a:ea typeface="Arial"/>
                <a:cs typeface="Arial"/>
                <a:sym typeface="Arial"/>
              </a:rPr>
              <a:t>a. Dosen wajib memastikan bahwa semua mahasiswa mempelajari modul sesuai dengan jadwalnya. Hal yang bisa dilakukan antara lain dengan memberikan salam, sapa, memberi motivasi secara daring melalui aplikasi.</a:t>
            </a:r>
            <a:endParaRPr b="0" i="0" sz="1800" u="none" cap="none" strike="noStrike">
              <a:solidFill>
                <a:schemeClr val="dk1"/>
              </a:solidFill>
              <a:latin typeface="Arial"/>
              <a:ea typeface="Arial"/>
              <a:cs typeface="Arial"/>
              <a:sym typeface="Arial"/>
            </a:endParaRPr>
          </a:p>
          <a:p>
            <a:pPr indent="-269875" lvl="2" marL="447675" marR="0" rtl="0" algn="l">
              <a:spcBef>
                <a:spcPts val="600"/>
              </a:spcBef>
              <a:spcAft>
                <a:spcPts val="0"/>
              </a:spcAft>
              <a:buNone/>
            </a:pPr>
            <a:r>
              <a:rPr b="0" i="0" lang="ms-MY" sz="1800" u="none" cap="none" strike="noStrike">
                <a:solidFill>
                  <a:schemeClr val="dk1"/>
                </a:solidFill>
                <a:latin typeface="Arial"/>
                <a:ea typeface="Arial"/>
                <a:cs typeface="Arial"/>
                <a:sym typeface="Arial"/>
              </a:rPr>
              <a:t>b. Dosen wajib memandu diskusi selama mahasiswa mempelajari materi secara daring. Diskusi bisa dilakukan dengan cara saling tanya jawab, maupun memberikan pendalaman materi untuk memperkaya, memperdalam, memperluas hal yang disajikan dalam modul menuju HOTS dan TPACK.</a:t>
            </a:r>
            <a:endParaRPr b="0" i="0" sz="1800" u="none" cap="none" strike="noStrike">
              <a:solidFill>
                <a:schemeClr val="dk1"/>
              </a:solidFill>
              <a:latin typeface="Arial"/>
              <a:ea typeface="Arial"/>
              <a:cs typeface="Arial"/>
              <a:sym typeface="Arial"/>
            </a:endParaRPr>
          </a:p>
          <a:p>
            <a:pPr indent="0" lvl="2" marL="179387" marR="0" rtl="0" algn="l">
              <a:spcBef>
                <a:spcPts val="600"/>
              </a:spcBef>
              <a:spcAft>
                <a:spcPts val="0"/>
              </a:spcAft>
              <a:buNone/>
            </a:pPr>
            <a:r>
              <a:rPr b="0" i="0" lang="ms-MY" sz="1800" u="none" cap="none" strike="noStrike">
                <a:solidFill>
                  <a:schemeClr val="dk1"/>
                </a:solidFill>
                <a:latin typeface="Arial"/>
                <a:ea typeface="Arial"/>
                <a:cs typeface="Arial"/>
                <a:sym typeface="Arial"/>
              </a:rPr>
              <a:t>c. Dosen memberikan penilaian keaktifan diskusi melalui daring.</a:t>
            </a:r>
            <a:endParaRPr b="0" i="0" sz="1800" u="none" cap="none" strike="noStrike">
              <a:solidFill>
                <a:schemeClr val="dk1"/>
              </a:solidFill>
              <a:latin typeface="Arial"/>
              <a:ea typeface="Arial"/>
              <a:cs typeface="Arial"/>
              <a:sym typeface="Arial"/>
            </a:endParaRPr>
          </a:p>
          <a:p>
            <a:pPr indent="0" lvl="2" marL="179387" marR="0" rtl="0" algn="l">
              <a:spcBef>
                <a:spcPts val="600"/>
              </a:spcBef>
              <a:spcAft>
                <a:spcPts val="0"/>
              </a:spcAft>
              <a:buNone/>
            </a:pPr>
            <a:r>
              <a:rPr b="0" i="0" lang="ms-MY" sz="1800" u="none" cap="none" strike="noStrike">
                <a:solidFill>
                  <a:schemeClr val="dk1"/>
                </a:solidFill>
                <a:latin typeface="Arial"/>
                <a:ea typeface="Arial"/>
                <a:cs typeface="Arial"/>
                <a:sym typeface="Arial"/>
              </a:rPr>
              <a:t>d. Dosen memberikan evaluasi tes formatif dan sumatif untuk setiap modul.</a:t>
            </a:r>
            <a:endParaRPr b="0" i="0" sz="1800" u="none" cap="none" strike="noStrike">
              <a:solidFill>
                <a:schemeClr val="dk1"/>
              </a:solidFill>
              <a:latin typeface="Arial"/>
              <a:ea typeface="Arial"/>
              <a:cs typeface="Arial"/>
              <a:sym typeface="Arial"/>
            </a:endParaRPr>
          </a:p>
          <a:p>
            <a:pPr indent="0" lvl="2" marL="179387" marR="0" rtl="0" algn="l">
              <a:spcBef>
                <a:spcPts val="600"/>
              </a:spcBef>
              <a:spcAft>
                <a:spcPts val="0"/>
              </a:spcAft>
              <a:buNone/>
            </a:pPr>
            <a:r>
              <a:rPr b="0" i="0" lang="ms-MY" sz="1800" u="none" cap="none" strike="noStrike">
                <a:solidFill>
                  <a:schemeClr val="dk1"/>
                </a:solidFill>
                <a:latin typeface="Arial"/>
                <a:ea typeface="Arial"/>
                <a:cs typeface="Arial"/>
                <a:sym typeface="Arial"/>
              </a:rPr>
              <a:t>e. Dosen melakukan refleksi.</a:t>
            </a:r>
            <a:endParaRPr b="0" i="0" sz="1800" u="none" cap="none" strike="noStrike">
              <a:solidFill>
                <a:schemeClr val="dk1"/>
              </a:solidFill>
              <a:latin typeface="Arial"/>
              <a:ea typeface="Arial"/>
              <a:cs typeface="Arial"/>
              <a:sym typeface="Arial"/>
            </a:endParaRPr>
          </a:p>
          <a:p>
            <a:pPr indent="0" lvl="2" marL="88900" marR="0" rtl="0" algn="l">
              <a:spcBef>
                <a:spcPts val="600"/>
              </a:spcBef>
              <a:spcAft>
                <a:spcPts val="0"/>
              </a:spcAft>
              <a:buNone/>
            </a:pPr>
            <a:r>
              <a:rPr b="0" i="0" lang="ms-MY" sz="1800" u="none" cap="none" strike="noStrike">
                <a:solidFill>
                  <a:srgbClr val="0070C0"/>
                </a:solidFill>
                <a:latin typeface="Arial"/>
                <a:ea typeface="Arial"/>
                <a:cs typeface="Arial"/>
                <a:sym typeface="Arial"/>
              </a:rPr>
              <a:t>Tagihan kinerja pada tahapan ini yang harus dipenuhi oleh mahasiswa setelah menyelesaikan pendalaman materi setiap modul berupa tes sumatif.</a:t>
            </a:r>
            <a:endParaRPr b="0" i="0" sz="1800" u="none" cap="none" strike="noStrike">
              <a:solidFill>
                <a:srgbClr val="0070C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2"/>
          <p:cNvSpPr txBox="1"/>
          <p:nvPr>
            <p:ph type="title"/>
          </p:nvPr>
        </p:nvSpPr>
        <p:spPr>
          <a:xfrm>
            <a:off x="323851" y="159246"/>
            <a:ext cx="10515600" cy="670045"/>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0070C0"/>
              </a:buClr>
              <a:buSzPts val="2800"/>
              <a:buFont typeface="Arial"/>
              <a:buNone/>
            </a:pPr>
            <a:r>
              <a:rPr b="1" lang="ms-MY" sz="2800">
                <a:solidFill>
                  <a:srgbClr val="0070C0"/>
                </a:solidFill>
                <a:latin typeface="Arial"/>
                <a:ea typeface="Arial"/>
                <a:cs typeface="Arial"/>
                <a:sym typeface="Arial"/>
              </a:rPr>
              <a:t>B.Pengembangan Perangkat Pembelajaran</a:t>
            </a:r>
            <a:endParaRPr b="1" sz="2800">
              <a:solidFill>
                <a:srgbClr val="0070C0"/>
              </a:solidFill>
              <a:latin typeface="Arial"/>
              <a:ea typeface="Arial"/>
              <a:cs typeface="Arial"/>
              <a:sym typeface="Arial"/>
            </a:endParaRPr>
          </a:p>
        </p:txBody>
      </p:sp>
      <p:sp>
        <p:nvSpPr>
          <p:cNvPr id="150" name="Google Shape;150;p22"/>
          <p:cNvSpPr txBox="1"/>
          <p:nvPr/>
        </p:nvSpPr>
        <p:spPr>
          <a:xfrm>
            <a:off x="224070" y="1058779"/>
            <a:ext cx="11420123" cy="5331105"/>
          </a:xfrm>
          <a:prstGeom prst="rect">
            <a:avLst/>
          </a:prstGeom>
          <a:noFill/>
          <a:ln>
            <a:noFill/>
          </a:ln>
        </p:spPr>
        <p:txBody>
          <a:bodyPr anchorCtr="0" anchor="ctr" bIns="45700" lIns="91425" spcFirstLastPara="1" rIns="91425" wrap="square" tIns="45700">
            <a:noAutofit/>
          </a:bodyPr>
          <a:lstStyle/>
          <a:p>
            <a:pPr indent="0" lvl="0" marL="180975" marR="0" rtl="0" algn="just">
              <a:lnSpc>
                <a:spcPct val="100000"/>
              </a:lnSpc>
              <a:spcBef>
                <a:spcPts val="0"/>
              </a:spcBef>
              <a:spcAft>
                <a:spcPts val="0"/>
              </a:spcAft>
              <a:buClr>
                <a:schemeClr val="dk1"/>
              </a:buClr>
              <a:buSzPts val="1800"/>
              <a:buFont typeface="Calibri"/>
              <a:buNone/>
            </a:pPr>
            <a:r>
              <a:t/>
            </a:r>
            <a:endParaRPr b="0" i="0" sz="1800" u="none" cap="none" strike="noStrike">
              <a:solidFill>
                <a:schemeClr val="dk1"/>
              </a:solidFill>
              <a:latin typeface="Arial"/>
              <a:ea typeface="Arial"/>
              <a:cs typeface="Arial"/>
              <a:sym typeface="Arial"/>
            </a:endParaRPr>
          </a:p>
        </p:txBody>
      </p:sp>
      <p:sp>
        <p:nvSpPr>
          <p:cNvPr id="151" name="Google Shape;151;p22"/>
          <p:cNvSpPr txBox="1"/>
          <p:nvPr/>
        </p:nvSpPr>
        <p:spPr>
          <a:xfrm>
            <a:off x="293645" y="774887"/>
            <a:ext cx="10521398" cy="6463308"/>
          </a:xfrm>
          <a:prstGeom prst="rect">
            <a:avLst/>
          </a:prstGeom>
          <a:noFill/>
          <a:ln>
            <a:noFill/>
          </a:ln>
        </p:spPr>
        <p:txBody>
          <a:bodyPr anchorCtr="0" anchor="t" bIns="45700" lIns="91425" spcFirstLastPara="1" rIns="91425" wrap="square" tIns="45700">
            <a:spAutoFit/>
          </a:bodyPr>
          <a:lstStyle/>
          <a:p>
            <a:pPr indent="-277813" lvl="1" marL="457200" marR="352425" rtl="0" algn="just">
              <a:spcBef>
                <a:spcPts val="0"/>
              </a:spcBef>
              <a:spcAft>
                <a:spcPts val="0"/>
              </a:spcAft>
              <a:buNone/>
            </a:pPr>
            <a:r>
              <a:rPr b="0" i="0" lang="ms-MY" sz="1800" u="none" cap="none" strike="noStrike">
                <a:solidFill>
                  <a:schemeClr val="dk1"/>
                </a:solidFill>
                <a:latin typeface="Arial"/>
                <a:ea typeface="Arial"/>
                <a:cs typeface="Arial"/>
                <a:sym typeface="Arial"/>
              </a:rPr>
              <a:t>a. Tahap pengembangan perangkat pembelajaran ini merupakan kegiatan </a:t>
            </a:r>
            <a:r>
              <a:rPr b="0" i="1" lang="ms-MY" sz="1800" u="none" cap="none" strike="noStrike">
                <a:solidFill>
                  <a:schemeClr val="dk1"/>
                </a:solidFill>
                <a:latin typeface="Arial"/>
                <a:ea typeface="Arial"/>
                <a:cs typeface="Arial"/>
                <a:sym typeface="Arial"/>
              </a:rPr>
              <a:t>On the Job Learning </a:t>
            </a:r>
            <a:r>
              <a:rPr b="0" i="0" lang="ms-MY" sz="1800" u="none" cap="none" strike="noStrike">
                <a:solidFill>
                  <a:schemeClr val="dk1"/>
                </a:solidFill>
                <a:latin typeface="Arial"/>
                <a:ea typeface="Arial"/>
                <a:cs typeface="Arial"/>
                <a:sym typeface="Arial"/>
              </a:rPr>
              <a:t>yang dilakukan oleh mahasiswa Program PPG yang telah menyelesaikan tahap Pendalaman Materi.</a:t>
            </a:r>
            <a:endParaRPr b="0" i="0" sz="1800" u="none" cap="none" strike="noStrike">
              <a:solidFill>
                <a:schemeClr val="dk1"/>
              </a:solidFill>
              <a:latin typeface="Arial"/>
              <a:ea typeface="Arial"/>
              <a:cs typeface="Arial"/>
              <a:sym typeface="Arial"/>
            </a:endParaRPr>
          </a:p>
          <a:p>
            <a:pPr indent="-277813" lvl="1" marL="457200" marR="465455" rtl="0" algn="just">
              <a:spcBef>
                <a:spcPts val="0"/>
              </a:spcBef>
              <a:spcAft>
                <a:spcPts val="0"/>
              </a:spcAft>
              <a:buNone/>
            </a:pPr>
            <a:r>
              <a:rPr b="0" i="0" lang="ms-MY" sz="1800" u="none" cap="none" strike="noStrike">
                <a:solidFill>
                  <a:schemeClr val="dk1"/>
                </a:solidFill>
                <a:latin typeface="Arial"/>
                <a:ea typeface="Arial"/>
                <a:cs typeface="Arial"/>
                <a:sym typeface="Arial"/>
              </a:rPr>
              <a:t>b. Tahap ini memiliki bobot 2 (dua) SKS yang ekivalen dengan waktu belajar selama </a:t>
            </a:r>
            <a:r>
              <a:rPr b="0" i="0" lang="ms-MY" sz="1800" u="none" cap="none" strike="noStrike">
                <a:solidFill>
                  <a:srgbClr val="FF0000"/>
                </a:solidFill>
                <a:latin typeface="Arial"/>
                <a:ea typeface="Arial"/>
                <a:cs typeface="Arial"/>
                <a:sym typeface="Arial"/>
              </a:rPr>
              <a:t>2 (dua) minggu.</a:t>
            </a:r>
            <a:endParaRPr/>
          </a:p>
          <a:p>
            <a:pPr indent="-277813" lvl="1" marL="457200" marR="465455" rtl="0" algn="just">
              <a:spcBef>
                <a:spcPts val="0"/>
              </a:spcBef>
              <a:spcAft>
                <a:spcPts val="0"/>
              </a:spcAft>
              <a:buNone/>
            </a:pPr>
            <a:r>
              <a:t/>
            </a:r>
            <a:endParaRPr b="0" i="0" sz="1800" u="none" cap="none" strike="noStrike">
              <a:solidFill>
                <a:schemeClr val="dk1"/>
              </a:solidFill>
              <a:latin typeface="Arial"/>
              <a:ea typeface="Arial"/>
              <a:cs typeface="Arial"/>
              <a:sym typeface="Arial"/>
            </a:endParaRPr>
          </a:p>
          <a:p>
            <a:pPr indent="-277813" lvl="1" marL="457200" marR="0" rtl="0" algn="just">
              <a:lnSpc>
                <a:spcPct val="76388"/>
              </a:lnSpc>
              <a:spcBef>
                <a:spcPts val="0"/>
              </a:spcBef>
              <a:spcAft>
                <a:spcPts val="0"/>
              </a:spcAft>
              <a:buNone/>
            </a:pPr>
            <a:r>
              <a:rPr b="0" i="0" lang="ms-MY" sz="1800" u="none" cap="none" strike="noStrike">
                <a:solidFill>
                  <a:schemeClr val="dk1"/>
                </a:solidFill>
                <a:latin typeface="Arial"/>
                <a:ea typeface="Arial"/>
                <a:cs typeface="Arial"/>
                <a:sym typeface="Arial"/>
              </a:rPr>
              <a:t>c. Tujuan tahap pengembangan perangkat pembelajaran</a:t>
            </a:r>
            <a:endParaRPr b="0" i="0" sz="1800" u="none" cap="none" strike="noStrike">
              <a:solidFill>
                <a:schemeClr val="dk1"/>
              </a:solidFill>
              <a:latin typeface="Arial"/>
              <a:ea typeface="Arial"/>
              <a:cs typeface="Arial"/>
              <a:sym typeface="Arial"/>
            </a:endParaRPr>
          </a:p>
          <a:p>
            <a:pPr indent="-447675" lvl="2" marL="1252538" marR="351155" rtl="0" algn="just">
              <a:spcBef>
                <a:spcPts val="0"/>
              </a:spcBef>
              <a:spcAft>
                <a:spcPts val="0"/>
              </a:spcAft>
              <a:buNone/>
            </a:pPr>
            <a:r>
              <a:rPr b="0" i="0" lang="ms-MY" sz="1800" u="none" cap="none" strike="noStrike">
                <a:solidFill>
                  <a:schemeClr val="dk1"/>
                </a:solidFill>
                <a:latin typeface="Arial"/>
                <a:ea typeface="Arial"/>
                <a:cs typeface="Arial"/>
                <a:sym typeface="Arial"/>
              </a:rPr>
              <a:t>a. Mengaplikasikan dan mengintegrasikan penguasaan materi sebelumnya, yaitu pendalaman materi bidang studi dan pedagogik dalam bentuk penyusunan perangkat pembelajaran.</a:t>
            </a:r>
            <a:endParaRPr b="0" i="0" sz="1800" u="none" cap="none" strike="noStrike">
              <a:solidFill>
                <a:schemeClr val="dk1"/>
              </a:solidFill>
              <a:latin typeface="Arial"/>
              <a:ea typeface="Arial"/>
              <a:cs typeface="Arial"/>
              <a:sym typeface="Arial"/>
            </a:endParaRPr>
          </a:p>
          <a:p>
            <a:pPr indent="-447675" lvl="2" marL="1252538" marR="0" rtl="0" algn="just">
              <a:lnSpc>
                <a:spcPct val="76111"/>
              </a:lnSpc>
              <a:spcBef>
                <a:spcPts val="0"/>
              </a:spcBef>
              <a:spcAft>
                <a:spcPts val="0"/>
              </a:spcAft>
              <a:buNone/>
            </a:pPr>
            <a:r>
              <a:rPr b="0" i="0" lang="ms-MY" sz="1800" u="none" cap="none" strike="noStrike">
                <a:solidFill>
                  <a:schemeClr val="dk1"/>
                </a:solidFill>
                <a:latin typeface="Arial"/>
                <a:ea typeface="Arial"/>
                <a:cs typeface="Arial"/>
                <a:sym typeface="Arial"/>
              </a:rPr>
              <a:t>b.    Menyusun perangkat pembelajaran untuk kegiatan PPL.</a:t>
            </a:r>
            <a:endParaRPr b="0" i="0" sz="1800" u="none" cap="none" strike="noStrike">
              <a:solidFill>
                <a:schemeClr val="dk1"/>
              </a:solidFill>
              <a:latin typeface="Arial"/>
              <a:ea typeface="Arial"/>
              <a:cs typeface="Arial"/>
              <a:sym typeface="Arial"/>
            </a:endParaRPr>
          </a:p>
          <a:p>
            <a:pPr indent="-277813" lvl="1" marL="457200" marR="349250" rtl="0" algn="just">
              <a:spcBef>
                <a:spcPts val="0"/>
              </a:spcBef>
              <a:spcAft>
                <a:spcPts val="0"/>
              </a:spcAft>
              <a:buNone/>
            </a:pPr>
            <a:r>
              <a:rPr b="0" i="0" lang="ms-MY" sz="1800" u="none" cap="none" strike="noStrike">
                <a:solidFill>
                  <a:schemeClr val="dk1"/>
                </a:solidFill>
                <a:latin typeface="Arial"/>
                <a:ea typeface="Arial"/>
                <a:cs typeface="Arial"/>
                <a:sym typeface="Arial"/>
              </a:rPr>
              <a:t>d. Mengingat kegiatan PPG dalam Jabatan ini dilakukan masih pada masa pandemi covid- 19, maka tahap ini didisain sepenuhnya dilakukan secara daring dari tempat asal Mahasiswa PPG dalam Jabatan dengan menerapkan protokol kesehatan covid-19 yang berlaku.</a:t>
            </a:r>
            <a:endParaRPr/>
          </a:p>
          <a:p>
            <a:pPr indent="-277813" lvl="1" marL="457200" marR="349250" rtl="0" algn="just">
              <a:spcBef>
                <a:spcPts val="0"/>
              </a:spcBef>
              <a:spcAft>
                <a:spcPts val="0"/>
              </a:spcAft>
              <a:buNone/>
            </a:pPr>
            <a:r>
              <a:t/>
            </a:r>
            <a:endParaRPr b="0" i="0" sz="1800" u="none" cap="none" strike="noStrike">
              <a:solidFill>
                <a:schemeClr val="dk1"/>
              </a:solidFill>
              <a:latin typeface="Arial"/>
              <a:ea typeface="Arial"/>
              <a:cs typeface="Arial"/>
              <a:sym typeface="Arial"/>
            </a:endParaRPr>
          </a:p>
          <a:p>
            <a:pPr indent="-277813" lvl="1" marL="457200" marR="349250" rtl="0" algn="just">
              <a:spcBef>
                <a:spcPts val="0"/>
              </a:spcBef>
              <a:spcAft>
                <a:spcPts val="0"/>
              </a:spcAft>
              <a:buNone/>
            </a:pPr>
            <a:r>
              <a:rPr b="0" i="0" lang="ms-MY" sz="1800" u="none" cap="none" strike="noStrike">
                <a:solidFill>
                  <a:schemeClr val="dk1"/>
                </a:solidFill>
                <a:latin typeface="Arial"/>
                <a:ea typeface="Arial"/>
                <a:cs typeface="Arial"/>
                <a:sym typeface="Arial"/>
              </a:rPr>
              <a:t>Aktivitas utama pada tahap ini yaitu:</a:t>
            </a:r>
            <a:endParaRPr b="0" i="0" sz="1800" u="none" cap="none" strike="noStrike">
              <a:solidFill>
                <a:schemeClr val="dk1"/>
              </a:solidFill>
              <a:latin typeface="Arial"/>
              <a:ea typeface="Arial"/>
              <a:cs typeface="Arial"/>
              <a:sym typeface="Arial"/>
            </a:endParaRPr>
          </a:p>
          <a:p>
            <a:pPr indent="-9525" lvl="1" marL="457200" marR="349250" rtl="0" algn="just">
              <a:spcBef>
                <a:spcPts val="0"/>
              </a:spcBef>
              <a:spcAft>
                <a:spcPts val="0"/>
              </a:spcAft>
              <a:buNone/>
            </a:pPr>
            <a:r>
              <a:rPr b="0" i="0" lang="ms-MY" sz="1800" u="none" cap="none" strike="noStrike">
                <a:solidFill>
                  <a:schemeClr val="dk1"/>
                </a:solidFill>
                <a:latin typeface="Arial"/>
                <a:ea typeface="Arial"/>
                <a:cs typeface="Arial"/>
                <a:sym typeface="Arial"/>
              </a:rPr>
              <a:t>1. Pengembangan Perangkat Pembelajaran</a:t>
            </a:r>
            <a:endParaRPr/>
          </a:p>
          <a:p>
            <a:pPr indent="-9525" lvl="1" marL="457200" marR="349250" rtl="0" algn="just">
              <a:spcBef>
                <a:spcPts val="0"/>
              </a:spcBef>
              <a:spcAft>
                <a:spcPts val="0"/>
              </a:spcAft>
              <a:buNone/>
            </a:pPr>
            <a:r>
              <a:rPr b="0" i="0" lang="ms-MY" sz="1800" u="none" cap="none" strike="noStrike">
                <a:solidFill>
                  <a:schemeClr val="dk1"/>
                </a:solidFill>
                <a:latin typeface="Arial"/>
                <a:ea typeface="Arial"/>
                <a:cs typeface="Arial"/>
                <a:sym typeface="Arial"/>
              </a:rPr>
              <a:t>2. Pembuatan satu rekaman video praktik pembelajaran</a:t>
            </a:r>
            <a:endParaRPr b="0" i="0" sz="1800" u="none" cap="none" strike="noStrike">
              <a:solidFill>
                <a:schemeClr val="dk1"/>
              </a:solidFill>
              <a:latin typeface="Arial"/>
              <a:ea typeface="Arial"/>
              <a:cs typeface="Arial"/>
              <a:sym typeface="Arial"/>
            </a:endParaRPr>
          </a:p>
          <a:p>
            <a:pPr indent="0" lvl="0" marL="651510" marR="0" rtl="0" algn="just">
              <a:lnSpc>
                <a:spcPct val="76666"/>
              </a:lnSpc>
              <a:spcBef>
                <a:spcPts val="595"/>
              </a:spcBef>
              <a:spcAft>
                <a:spcPts val="0"/>
              </a:spcAft>
              <a:buNone/>
            </a:pPr>
            <a:r>
              <a:t/>
            </a:r>
            <a:endParaRPr b="0" i="0" sz="1800" u="none" cap="none" strike="noStrike">
              <a:solidFill>
                <a:schemeClr val="dk1"/>
              </a:solidFill>
              <a:latin typeface="Arial"/>
              <a:ea typeface="Arial"/>
              <a:cs typeface="Arial"/>
              <a:sym typeface="Arial"/>
            </a:endParaRPr>
          </a:p>
          <a:p>
            <a:pPr indent="-471488" lvl="0" marL="650875" marR="0" rtl="0" algn="just">
              <a:lnSpc>
                <a:spcPct val="76666"/>
              </a:lnSpc>
              <a:spcBef>
                <a:spcPts val="595"/>
              </a:spcBef>
              <a:spcAft>
                <a:spcPts val="0"/>
              </a:spcAft>
              <a:buNone/>
            </a:pPr>
            <a:r>
              <a:rPr b="0" i="0" lang="ms-MY" sz="1800" u="none" cap="none" strike="noStrike">
                <a:solidFill>
                  <a:schemeClr val="dk1"/>
                </a:solidFill>
                <a:latin typeface="Arial"/>
                <a:ea typeface="Arial"/>
                <a:cs typeface="Arial"/>
                <a:sym typeface="Arial"/>
              </a:rPr>
              <a:t>Produk kegiatan pengembangan perangkat pembelajaran sebagai berikut:</a:t>
            </a:r>
            <a:endParaRPr b="0" i="0" sz="1800" u="none" cap="none" strike="noStrike">
              <a:solidFill>
                <a:schemeClr val="dk1"/>
              </a:solidFill>
              <a:latin typeface="Arial"/>
              <a:ea typeface="Arial"/>
              <a:cs typeface="Arial"/>
              <a:sym typeface="Arial"/>
            </a:endParaRPr>
          </a:p>
          <a:p>
            <a:pPr indent="-471488" lvl="0" marL="650875" marR="0" rtl="0" algn="just">
              <a:lnSpc>
                <a:spcPct val="76666"/>
              </a:lnSpc>
              <a:spcBef>
                <a:spcPts val="595"/>
              </a:spcBef>
              <a:spcAft>
                <a:spcPts val="0"/>
              </a:spcAft>
              <a:buClr>
                <a:schemeClr val="dk1"/>
              </a:buClr>
              <a:buSzPts val="1800"/>
              <a:buFont typeface="Arial"/>
              <a:buChar char="•"/>
            </a:pPr>
            <a:r>
              <a:rPr b="0" i="0" lang="ms-MY" sz="1800" u="none" cap="none" strike="noStrike">
                <a:solidFill>
                  <a:schemeClr val="dk1"/>
                </a:solidFill>
                <a:latin typeface="Arial"/>
                <a:ea typeface="Arial"/>
                <a:cs typeface="Arial"/>
                <a:sym typeface="Arial"/>
              </a:rPr>
              <a:t>Perangkat pembelajaran (RPP, Bahan Ajar, Media, LKPD, Asesmen) untuk </a:t>
            </a:r>
            <a:r>
              <a:rPr b="0" i="0" lang="ms-MY" sz="1800" u="none" cap="none" strike="noStrike">
                <a:solidFill>
                  <a:srgbClr val="FF0000"/>
                </a:solidFill>
                <a:latin typeface="Arial"/>
                <a:ea typeface="Arial"/>
                <a:cs typeface="Arial"/>
                <a:sym typeface="Arial"/>
              </a:rPr>
              <a:t>3 </a:t>
            </a:r>
            <a:r>
              <a:rPr b="0" i="0" lang="ms-MY" sz="1800" u="none" cap="none" strike="noStrike">
                <a:solidFill>
                  <a:schemeClr val="dk1"/>
                </a:solidFill>
                <a:latin typeface="Arial"/>
                <a:ea typeface="Arial"/>
                <a:cs typeface="Arial"/>
                <a:sym typeface="Arial"/>
              </a:rPr>
              <a:t>pertemuan</a:t>
            </a:r>
            <a:endParaRPr/>
          </a:p>
          <a:p>
            <a:pPr indent="-471488" lvl="0" marL="650875" marR="0" rtl="0" algn="just">
              <a:lnSpc>
                <a:spcPct val="76666"/>
              </a:lnSpc>
              <a:spcBef>
                <a:spcPts val="595"/>
              </a:spcBef>
              <a:spcAft>
                <a:spcPts val="0"/>
              </a:spcAft>
              <a:buClr>
                <a:schemeClr val="dk1"/>
              </a:buClr>
              <a:buSzPts val="1800"/>
              <a:buFont typeface="Arial"/>
              <a:buChar char="•"/>
            </a:pPr>
            <a:r>
              <a:rPr b="0" i="0" lang="ms-MY" sz="1800" u="none" cap="none" strike="noStrike">
                <a:solidFill>
                  <a:schemeClr val="dk1"/>
                </a:solidFill>
                <a:latin typeface="Arial"/>
                <a:ea typeface="Arial"/>
                <a:cs typeface="Arial"/>
                <a:sym typeface="Arial"/>
              </a:rPr>
              <a:t>Video praktik pembelajaran dari salah satu pertemuan RPP yang disusun</a:t>
            </a:r>
            <a:endParaRPr b="0" i="0" sz="1800" u="none" cap="none" strike="noStrike">
              <a:solidFill>
                <a:schemeClr val="dk1"/>
              </a:solidFill>
              <a:latin typeface="Arial"/>
              <a:ea typeface="Arial"/>
              <a:cs typeface="Arial"/>
              <a:sym typeface="Arial"/>
            </a:endParaRPr>
          </a:p>
          <a:p>
            <a:pPr indent="0" lvl="0" marL="344170" marR="0" rtl="0" algn="just">
              <a:spcBef>
                <a:spcPts val="0"/>
              </a:spcBef>
              <a:spcAft>
                <a:spcPts val="0"/>
              </a:spcAft>
              <a:buNone/>
            </a:pPr>
            <a:r>
              <a:rPr b="0" i="0" lang="ms-MY" sz="1800" u="none" cap="none" strike="noStrike">
                <a:solidFill>
                  <a:schemeClr val="dk1"/>
                </a:solidFill>
                <a:latin typeface="Arial"/>
                <a:ea typeface="Arial"/>
                <a:cs typeface="Arial"/>
                <a:sym typeface="Arial"/>
              </a:rPr>
              <a:t> </a:t>
            </a:r>
            <a:endParaRPr b="0" i="0" sz="1800" u="none" cap="none" strike="noStrike">
              <a:solidFill>
                <a:schemeClr val="dk1"/>
              </a:solidFill>
              <a:latin typeface="Arial"/>
              <a:ea typeface="Arial"/>
              <a:cs typeface="Arial"/>
              <a:sym typeface="Arial"/>
            </a:endParaRPr>
          </a:p>
          <a:p>
            <a:pPr indent="-277813" lvl="1" marL="457200" marR="349250" rtl="0" algn="l">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3"/>
          <p:cNvSpPr txBox="1"/>
          <p:nvPr/>
        </p:nvSpPr>
        <p:spPr>
          <a:xfrm>
            <a:off x="719958" y="905497"/>
            <a:ext cx="10752083" cy="4878259"/>
          </a:xfrm>
          <a:prstGeom prst="rect">
            <a:avLst/>
          </a:prstGeom>
          <a:noFill/>
          <a:ln>
            <a:noFill/>
          </a:ln>
        </p:spPr>
        <p:txBody>
          <a:bodyPr anchorCtr="0" anchor="t" bIns="45700" lIns="91425" spcFirstLastPara="1" rIns="91425" wrap="square" tIns="45700">
            <a:spAutoFit/>
          </a:bodyPr>
          <a:lstStyle/>
          <a:p>
            <a:pPr indent="0" lvl="3" marL="179387" marR="449580" rtl="0" algn="l">
              <a:spcBef>
                <a:spcPts val="0"/>
              </a:spcBef>
              <a:spcAft>
                <a:spcPts val="0"/>
              </a:spcAft>
              <a:buNone/>
            </a:pPr>
            <a:r>
              <a:rPr b="0" i="0" lang="ms-MY" sz="1800" u="none" cap="none" strike="noStrike">
                <a:solidFill>
                  <a:schemeClr val="dk1"/>
                </a:solidFill>
                <a:latin typeface="Arial"/>
                <a:ea typeface="Arial"/>
                <a:cs typeface="Arial"/>
                <a:sym typeface="Arial"/>
              </a:rPr>
              <a:t>Definisi</a:t>
            </a:r>
            <a:endParaRPr/>
          </a:p>
          <a:p>
            <a:pPr indent="-269875" lvl="3" marL="447675" marR="449580" rtl="0" algn="just">
              <a:spcBef>
                <a:spcPts val="595"/>
              </a:spcBef>
              <a:spcAft>
                <a:spcPts val="0"/>
              </a:spcAft>
              <a:buNone/>
            </a:pPr>
            <a:r>
              <a:rPr b="0" i="0" lang="ms-MY" sz="1800" u="none" cap="none" strike="noStrike">
                <a:solidFill>
                  <a:schemeClr val="dk1"/>
                </a:solidFill>
                <a:latin typeface="Arial"/>
                <a:ea typeface="Arial"/>
                <a:cs typeface="Arial"/>
                <a:sym typeface="Arial"/>
              </a:rPr>
              <a:t>1. Reviu perangkat pembelajaran dan refleksi merupakan kegiatan tahap ke 3 (tiga) dalam Program PPG Dalam Jabatan.</a:t>
            </a:r>
            <a:endParaRPr b="0" i="0" sz="1800" u="none" cap="none" strike="noStrike">
              <a:solidFill>
                <a:schemeClr val="dk1"/>
              </a:solidFill>
              <a:latin typeface="Arial"/>
              <a:ea typeface="Arial"/>
              <a:cs typeface="Arial"/>
              <a:sym typeface="Arial"/>
            </a:endParaRPr>
          </a:p>
          <a:p>
            <a:pPr indent="-269875" lvl="3" marL="447675" marR="351790" rtl="0" algn="just">
              <a:spcBef>
                <a:spcPts val="0"/>
              </a:spcBef>
              <a:spcAft>
                <a:spcPts val="0"/>
              </a:spcAft>
              <a:buNone/>
            </a:pPr>
            <a:r>
              <a:rPr b="0" i="0" lang="ms-MY" sz="1800" u="none" cap="none" strike="noStrike">
                <a:solidFill>
                  <a:schemeClr val="dk1"/>
                </a:solidFill>
                <a:latin typeface="Arial"/>
                <a:ea typeface="Arial"/>
                <a:cs typeface="Arial"/>
                <a:sym typeface="Arial"/>
              </a:rPr>
              <a:t>2. Reviu perangkat pembelajaran dan refleksi dimaksudkan adalah kegiatan mereviu perangkat pembelajaran yang telah dibuat mahasiswa pada tahap pengembangan	perangkat pembelajaran	sebelumnya, </a:t>
            </a:r>
            <a:r>
              <a:rPr b="0" i="1" lang="ms-MY" sz="1800" u="none" cap="none" strike="noStrike">
                <a:solidFill>
                  <a:schemeClr val="dk1"/>
                </a:solidFill>
                <a:latin typeface="Arial"/>
                <a:ea typeface="Arial"/>
                <a:cs typeface="Arial"/>
                <a:sym typeface="Arial"/>
              </a:rPr>
              <a:t>new	model peerteaching</a:t>
            </a:r>
            <a:r>
              <a:rPr b="0" i="0" lang="ms-MY" sz="1800" u="none" cap="none" strike="noStrike">
                <a:solidFill>
                  <a:schemeClr val="dk1"/>
                </a:solidFill>
                <a:latin typeface="Arial"/>
                <a:ea typeface="Arial"/>
                <a:cs typeface="Arial"/>
                <a:sym typeface="Arial"/>
              </a:rPr>
              <a:t>, PTK, refleksi, dan RTL.</a:t>
            </a:r>
            <a:endParaRPr b="0" i="0" sz="1800" u="none" cap="none" strike="noStrike">
              <a:solidFill>
                <a:schemeClr val="dk1"/>
              </a:solidFill>
              <a:latin typeface="Arial"/>
              <a:ea typeface="Arial"/>
              <a:cs typeface="Arial"/>
              <a:sym typeface="Arial"/>
            </a:endParaRPr>
          </a:p>
          <a:p>
            <a:pPr indent="-269875" lvl="3" marL="447675" marR="350520" rtl="0" algn="just">
              <a:spcBef>
                <a:spcPts val="0"/>
              </a:spcBef>
              <a:spcAft>
                <a:spcPts val="0"/>
              </a:spcAft>
              <a:buNone/>
            </a:pPr>
            <a:r>
              <a:rPr b="0" i="1" lang="ms-MY" sz="1800" u="none" cap="none" strike="noStrike">
                <a:solidFill>
                  <a:schemeClr val="dk1"/>
                </a:solidFill>
                <a:latin typeface="Arial"/>
                <a:ea typeface="Arial"/>
                <a:cs typeface="Arial"/>
                <a:sym typeface="Arial"/>
              </a:rPr>
              <a:t>3. New model peerteaching </a:t>
            </a:r>
            <a:r>
              <a:rPr b="0" i="0" lang="ms-MY" sz="1800" u="none" cap="none" strike="noStrike">
                <a:solidFill>
                  <a:schemeClr val="dk1"/>
                </a:solidFill>
                <a:latin typeface="Arial"/>
                <a:ea typeface="Arial"/>
                <a:cs typeface="Arial"/>
                <a:sym typeface="Arial"/>
              </a:rPr>
              <a:t>adalah kegiatan presentasi yang diawali dengan mengkritisi perangkat dan video praktik pembelajaran yang telah dirancang, agar	dalam	pelaksanaan pembelajaran PPL	nanti	mahasiswa	dapat  melaksanakan pembelajaran yang inovatif dan menyenangkan dengan mengintegrasikan kemampuan </a:t>
            </a:r>
            <a:r>
              <a:rPr b="0" i="1" lang="ms-MY" sz="1800" u="none" cap="none" strike="noStrike">
                <a:solidFill>
                  <a:schemeClr val="dk1"/>
                </a:solidFill>
                <a:latin typeface="Arial"/>
                <a:ea typeface="Arial"/>
                <a:cs typeface="Arial"/>
                <a:sym typeface="Arial"/>
              </a:rPr>
              <a:t>critical thinking</a:t>
            </a:r>
            <a:r>
              <a:rPr b="0" i="0" lang="ms-MY" sz="1800" u="none" cap="none" strike="noStrike">
                <a:solidFill>
                  <a:schemeClr val="dk1"/>
                </a:solidFill>
                <a:latin typeface="Arial"/>
                <a:ea typeface="Arial"/>
                <a:cs typeface="Arial"/>
                <a:sym typeface="Arial"/>
              </a:rPr>
              <a:t>, </a:t>
            </a:r>
            <a:r>
              <a:rPr b="0" i="1" lang="ms-MY" sz="1800" u="none" cap="none" strike="noStrike">
                <a:solidFill>
                  <a:schemeClr val="dk1"/>
                </a:solidFill>
                <a:latin typeface="Arial"/>
                <a:ea typeface="Arial"/>
                <a:cs typeface="Arial"/>
                <a:sym typeface="Arial"/>
              </a:rPr>
              <a:t>creative thinking</a:t>
            </a:r>
            <a:r>
              <a:rPr b="0" i="0" lang="ms-MY" sz="1800" u="none" cap="none" strike="noStrike">
                <a:solidFill>
                  <a:schemeClr val="dk1"/>
                </a:solidFill>
                <a:latin typeface="Arial"/>
                <a:ea typeface="Arial"/>
                <a:cs typeface="Arial"/>
                <a:sym typeface="Arial"/>
              </a:rPr>
              <a:t>, </a:t>
            </a:r>
            <a:r>
              <a:rPr b="0" i="1" lang="ms-MY" sz="1800" u="none" cap="none" strike="noStrike">
                <a:solidFill>
                  <a:schemeClr val="dk1"/>
                </a:solidFill>
                <a:latin typeface="Arial"/>
                <a:ea typeface="Arial"/>
                <a:cs typeface="Arial"/>
                <a:sym typeface="Arial"/>
              </a:rPr>
              <a:t>reflective thinking </a:t>
            </a:r>
            <a:r>
              <a:rPr b="0" i="0" lang="ms-MY" sz="1800" u="none" cap="none" strike="noStrike">
                <a:solidFill>
                  <a:schemeClr val="dk1"/>
                </a:solidFill>
                <a:latin typeface="Arial"/>
                <a:ea typeface="Arial"/>
                <a:cs typeface="Arial"/>
                <a:sym typeface="Arial"/>
              </a:rPr>
              <a:t>dan </a:t>
            </a:r>
            <a:r>
              <a:rPr b="0" i="1" lang="ms-MY" sz="1800" u="none" cap="none" strike="noStrike">
                <a:solidFill>
                  <a:schemeClr val="dk1"/>
                </a:solidFill>
                <a:latin typeface="Arial"/>
                <a:ea typeface="Arial"/>
                <a:cs typeface="Arial"/>
                <a:sym typeface="Arial"/>
              </a:rPr>
              <a:t>decicsion making </a:t>
            </a:r>
            <a:r>
              <a:rPr b="0" i="0" lang="ms-MY" sz="1800" u="none" cap="none" strike="noStrike">
                <a:solidFill>
                  <a:schemeClr val="dk1"/>
                </a:solidFill>
                <a:latin typeface="Arial"/>
                <a:ea typeface="Arial"/>
                <a:cs typeface="Arial"/>
                <a:sym typeface="Arial"/>
              </a:rPr>
              <a:t>ke dalam kegiatan belajar melalui </a:t>
            </a:r>
            <a:r>
              <a:rPr b="0" i="1" lang="ms-MY" sz="1800" u="none" cap="none" strike="noStrike">
                <a:solidFill>
                  <a:schemeClr val="dk1"/>
                </a:solidFill>
                <a:latin typeface="Arial"/>
                <a:ea typeface="Arial"/>
                <a:cs typeface="Arial"/>
                <a:sym typeface="Arial"/>
              </a:rPr>
              <a:t>inquiry based learning </a:t>
            </a:r>
            <a:r>
              <a:rPr b="0" i="0" lang="ms-MY" sz="1800" u="none" cap="none" strike="noStrike">
                <a:solidFill>
                  <a:schemeClr val="dk1"/>
                </a:solidFill>
                <a:latin typeface="Arial"/>
                <a:ea typeface="Arial"/>
                <a:cs typeface="Arial"/>
                <a:sym typeface="Arial"/>
              </a:rPr>
              <a:t>dengan karakteristik pembelajaran berbasis HOTS serta menerapkan konsep pembelajaran melalui pendekatan TPACK berbasis platform RI 4.0 maupun meluruskan miskonsepsi yang muncul dalam pembelajaran.</a:t>
            </a:r>
            <a:endParaRPr b="0" i="0" sz="1800" u="none" cap="none" strike="noStrike">
              <a:solidFill>
                <a:schemeClr val="dk1"/>
              </a:solidFill>
              <a:latin typeface="Arial"/>
              <a:ea typeface="Arial"/>
              <a:cs typeface="Arial"/>
              <a:sym typeface="Arial"/>
            </a:endParaRPr>
          </a:p>
          <a:p>
            <a:pPr indent="-269875" lvl="3" marL="447675" marR="450850" rtl="0" algn="just">
              <a:spcBef>
                <a:spcPts val="0"/>
              </a:spcBef>
              <a:spcAft>
                <a:spcPts val="0"/>
              </a:spcAft>
              <a:buNone/>
            </a:pPr>
            <a:r>
              <a:rPr b="0" i="0" lang="ms-MY" sz="1800" u="none" cap="none" strike="noStrike">
                <a:solidFill>
                  <a:schemeClr val="dk1"/>
                </a:solidFill>
                <a:latin typeface="Arial"/>
                <a:ea typeface="Arial"/>
                <a:cs typeface="Arial"/>
                <a:sym typeface="Arial"/>
              </a:rPr>
              <a:t>4. Kegiatan reviu perangkat pembelajaran dan refleksi ini memiliki bobot 1 SKS yang dilaksanakan selama 8 hari.</a:t>
            </a:r>
            <a:endParaRPr b="0" i="0" sz="1800" u="none" cap="none" strike="noStrike">
              <a:solidFill>
                <a:schemeClr val="dk1"/>
              </a:solidFill>
              <a:latin typeface="Arial"/>
              <a:ea typeface="Arial"/>
              <a:cs typeface="Arial"/>
              <a:sym typeface="Arial"/>
            </a:endParaRPr>
          </a:p>
          <a:p>
            <a:pPr indent="0" lvl="0" marL="180975" marR="0" rtl="0" algn="just">
              <a:spcBef>
                <a:spcPts val="0"/>
              </a:spcBef>
              <a:spcAft>
                <a:spcPts val="0"/>
              </a:spcAft>
              <a:buNone/>
            </a:pPr>
            <a:r>
              <a:t/>
            </a:r>
            <a:endParaRPr b="0" i="0" sz="1800" u="none" cap="none" strike="noStrike">
              <a:solidFill>
                <a:schemeClr val="dk1"/>
              </a:solidFill>
              <a:latin typeface="Arial"/>
              <a:ea typeface="Arial"/>
              <a:cs typeface="Arial"/>
              <a:sym typeface="Arial"/>
            </a:endParaRPr>
          </a:p>
        </p:txBody>
      </p:sp>
      <p:sp>
        <p:nvSpPr>
          <p:cNvPr id="157" name="Google Shape;157;p23"/>
          <p:cNvSpPr txBox="1"/>
          <p:nvPr>
            <p:ph type="title"/>
          </p:nvPr>
        </p:nvSpPr>
        <p:spPr>
          <a:xfrm>
            <a:off x="838200" y="356004"/>
            <a:ext cx="10515600" cy="71824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90000"/>
              </a:lnSpc>
              <a:spcBef>
                <a:spcPts val="0"/>
              </a:spcBef>
              <a:spcAft>
                <a:spcPts val="0"/>
              </a:spcAft>
              <a:buClr>
                <a:srgbClr val="0070C0"/>
              </a:buClr>
              <a:buSzPct val="100000"/>
              <a:buFont typeface="Arial"/>
              <a:buNone/>
            </a:pPr>
            <a:r>
              <a:rPr b="1" lang="ms-MY" sz="2800">
                <a:solidFill>
                  <a:srgbClr val="0070C0"/>
                </a:solidFill>
                <a:latin typeface="Arial"/>
                <a:ea typeface="Arial"/>
                <a:cs typeface="Arial"/>
                <a:sym typeface="Arial"/>
              </a:rPr>
              <a:t>c. Lokakarya Reviu Perangkat Pembelajaran dan Refleksi </a:t>
            </a:r>
            <a:br>
              <a:rPr b="1" lang="ms-MY" sz="1800">
                <a:latin typeface="Times New Roman"/>
                <a:ea typeface="Times New Roman"/>
                <a:cs typeface="Times New Roman"/>
                <a:sym typeface="Times New Roman"/>
              </a:rPr>
            </a:br>
            <a:endParaRPr b="1" sz="2800">
              <a:solidFill>
                <a:srgbClr val="0070C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